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sldIdLst>
    <p:sldId id="256" r:id="rId2"/>
    <p:sldId id="268" r:id="rId3"/>
    <p:sldId id="267" r:id="rId4"/>
    <p:sldId id="259" r:id="rId5"/>
    <p:sldId id="260" r:id="rId6"/>
    <p:sldId id="262" r:id="rId7"/>
    <p:sldId id="271" r:id="rId8"/>
    <p:sldId id="258" r:id="rId9"/>
    <p:sldId id="266" r:id="rId10"/>
    <p:sldId id="273" r:id="rId11"/>
    <p:sldId id="272" r:id="rId12"/>
  </p:sldIdLst>
  <p:sldSz cx="18288000" cy="10287000"/>
  <p:notesSz cx="6858000" cy="9144000"/>
  <p:embeddedFontLst>
    <p:embeddedFont>
      <p:font typeface="Helvetica World" panose="020B0604020202020204" charset="-128"/>
      <p:regular r:id="rId14"/>
    </p:embeddedFont>
    <p:embeddedFont>
      <p:font typeface="Helvetica World Bold" panose="020B0604020202020204" charset="-128"/>
      <p:regular r:id="rId15"/>
    </p:embeddedFont>
    <p:embeddedFont>
      <p:font typeface="Cambria Math" panose="02040503050406030204" pitchFamily="18" charset="0"/>
      <p:regular r:id="rId16"/>
    </p:embeddedFont>
    <p:embeddedFont>
      <p:font typeface="Carlito" panose="020B0604020202020204" charset="0"/>
      <p:regular r:id="rId17"/>
    </p:embeddedFont>
    <p:embeddedFont>
      <p:font typeface="Georgia Pro Condensed" panose="020B0604020202020204" charset="0"/>
      <p:regular r:id="rId18"/>
    </p:embeddedFont>
    <p:embeddedFont>
      <p:font typeface="Radley Italics" panose="020B0604020202020204" charset="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C1C2C"/>
    <a:srgbClr val="091929"/>
    <a:srgbClr val="EAEFF3"/>
    <a:srgbClr val="E3F2FD"/>
    <a:srgbClr val="ECEFF1"/>
    <a:srgbClr val="26A69A"/>
    <a:srgbClr val="C1E5E3"/>
    <a:srgbClr val="FFF8E1"/>
    <a:srgbClr val="E0F2F1"/>
    <a:srgbClr val="67EE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Style moyen 2 - Accentuation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D27102A9-8310-4765-A935-A1911B00CA55}" styleName="Style léger 1 - Accentuation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3B4B98B0-60AC-42C2-AFA5-B58CD77FA1E5}" styleName="Style léger 1 - Accentuation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FD0F851-EC5A-4D38-B0AD-8093EC10F338}" styleName="Style léger 1 - Accentuation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52288" autoAdjust="0"/>
  </p:normalViewPr>
  <p:slideViewPr>
    <p:cSldViewPr>
      <p:cViewPr varScale="1">
        <p:scale>
          <a:sx n="29" d="100"/>
          <a:sy n="29" d="100"/>
        </p:scale>
        <p:origin x="2194" y="4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Feuil1!$B$1</c:f>
              <c:strCache>
                <c:ptCount val="1"/>
                <c:pt idx="0">
                  <c:v>Référence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dk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Feuil1!$A$2</c:f>
              <c:strCache>
                <c:ptCount val="1"/>
                <c:pt idx="0">
                  <c:v>Débit (indice)</c:v>
                </c:pt>
              </c:strCache>
            </c:strRef>
          </c:cat>
          <c:val>
            <c:numRef>
              <c:f>Feuil1!$B$2</c:f>
              <c:numCache>
                <c:formatCode>General</c:formatCode>
                <c:ptCount val="1"/>
                <c:pt idx="0">
                  <c:v>100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7BA-4421-A3A5-DD3750076526}"/>
            </c:ext>
          </c:extLst>
        </c:ser>
        <c:ser>
          <c:idx val="1"/>
          <c:order val="1"/>
          <c:tx>
            <c:strRef>
              <c:f>Feuil1!$C$1</c:f>
              <c:strCache>
                <c:ptCount val="1"/>
                <c:pt idx="0">
                  <c:v>Autonome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dk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Feuil1!$A$2</c:f>
              <c:strCache>
                <c:ptCount val="1"/>
                <c:pt idx="0">
                  <c:v>Débit (indice)</c:v>
                </c:pt>
              </c:strCache>
            </c:strRef>
          </c:cat>
          <c:val>
            <c:numRef>
              <c:f>Feuil1!$C$2</c:f>
              <c:numCache>
                <c:formatCode>General</c:formatCode>
                <c:ptCount val="1"/>
                <c:pt idx="0">
                  <c:v>115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7BA-4421-A3A5-DD3750076526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67"/>
        <c:overlap val="-43"/>
        <c:axId val="1302747599"/>
        <c:axId val="1407309327"/>
      </c:barChart>
      <c:catAx>
        <c:axId val="1302747599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none" spc="0" normalizeH="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07309327"/>
        <c:crosses val="autoZero"/>
        <c:auto val="1"/>
        <c:lblAlgn val="ctr"/>
        <c:lblOffset val="100"/>
        <c:noMultiLvlLbl val="0"/>
      </c:catAx>
      <c:valAx>
        <c:axId val="140730932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02747599"/>
        <c:crosses val="autoZero"/>
        <c:crossBetween val="between"/>
      </c:valAx>
      <c:spPr>
        <a:pattFill prst="ltDnDiag">
          <a:fgClr>
            <a:schemeClr val="dk1">
              <a:lumMod val="15000"/>
              <a:lumOff val="85000"/>
            </a:schemeClr>
          </a:fgClr>
          <a:bgClr>
            <a:schemeClr val="lt1"/>
          </a:bgClr>
        </a:pattFill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solidFill>
      <a:schemeClr val="lt1"/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8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 cap="none" spc="0" normalizeH="0" baseline="0"/>
  </cs:categoryAxis>
  <cs:chartArea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lt1"/>
      </a:solidFill>
      <a:ln w="1587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064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plotArea>
  <cs:plotArea3D>
    <cs:lnRef idx="0"/>
    <cs:fillRef idx="0"/>
    <cs:effectRef idx="0"/>
    <cs:fontRef idx="minor">
      <a:schemeClr val="dk1"/>
    </cs:fontRef>
    <cs:spPr>
      <a:solidFill>
        <a:schemeClr val="lt1"/>
      </a:solidFill>
    </cs:spPr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dk1">
        <a:lumMod val="50000"/>
        <a:lumOff val="50000"/>
      </a:schemeClr>
    </cs:fontRef>
    <cs:defRPr sz="2128" b="1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30AD675-11EF-44DB-AFA2-7FA2F4580C52}" type="doc">
      <dgm:prSet loTypeId="urn:microsoft.com/office/officeart/2005/8/layout/chevron2" loCatId="process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6C48CC59-34CA-4730-92C5-85B51F3D9F47}">
      <dgm:prSet phldrT="[Texte]" custT="1"/>
      <dgm:spPr/>
      <dgm:t>
        <a:bodyPr/>
        <a:lstStyle/>
        <a:p>
          <a:r>
            <a:rPr lang="en-GB" sz="2800" b="1" dirty="0"/>
            <a:t>Données &amp; </a:t>
          </a:r>
          <a:r>
            <a:rPr lang="en-GB" sz="2800" b="1" dirty="0" err="1"/>
            <a:t>Événements</a:t>
          </a:r>
          <a:r>
            <a:rPr lang="en-GB" sz="2800" b="1" dirty="0"/>
            <a:t> </a:t>
          </a:r>
        </a:p>
      </dgm:t>
    </dgm:pt>
    <dgm:pt modelId="{E8DA5F41-D4D4-4512-B6B6-D01CEAFD950D}" type="parTrans" cxnId="{C2925F77-CC19-40E0-84C7-6D4695C0451E}">
      <dgm:prSet/>
      <dgm:spPr/>
      <dgm:t>
        <a:bodyPr/>
        <a:lstStyle/>
        <a:p>
          <a:endParaRPr lang="en-GB"/>
        </a:p>
      </dgm:t>
    </dgm:pt>
    <dgm:pt modelId="{46E779CB-847E-4D70-93AD-8E4000A24B04}" type="sibTrans" cxnId="{C2925F77-CC19-40E0-84C7-6D4695C0451E}">
      <dgm:prSet/>
      <dgm:spPr/>
      <dgm:t>
        <a:bodyPr/>
        <a:lstStyle/>
        <a:p>
          <a:endParaRPr lang="en-GB"/>
        </a:p>
      </dgm:t>
    </dgm:pt>
    <dgm:pt modelId="{61B58A87-E8D2-4F94-9235-6DBEB0CC0B2C}">
      <dgm:prSet phldrT="[Texte]" custT="1"/>
      <dgm:spPr>
        <a:ln>
          <a:noFill/>
        </a:ln>
      </dgm:spPr>
      <dgm:t>
        <a:bodyPr/>
        <a:lstStyle/>
        <a:p>
          <a:r>
            <a:rPr lang="en-GB" sz="2000" dirty="0"/>
            <a:t>Event Logs (WMS/ERP)</a:t>
          </a:r>
        </a:p>
      </dgm:t>
    </dgm:pt>
    <dgm:pt modelId="{080253DF-5A72-46CB-8F23-AED836D30C8A}" type="parTrans" cxnId="{88D9226B-53D0-4714-9084-198E9C32268B}">
      <dgm:prSet/>
      <dgm:spPr/>
      <dgm:t>
        <a:bodyPr/>
        <a:lstStyle/>
        <a:p>
          <a:endParaRPr lang="en-GB"/>
        </a:p>
      </dgm:t>
    </dgm:pt>
    <dgm:pt modelId="{C1FA2446-D482-4558-AE1E-B10C7329ADFA}" type="sibTrans" cxnId="{88D9226B-53D0-4714-9084-198E9C32268B}">
      <dgm:prSet/>
      <dgm:spPr/>
      <dgm:t>
        <a:bodyPr/>
        <a:lstStyle/>
        <a:p>
          <a:endParaRPr lang="en-GB"/>
        </a:p>
      </dgm:t>
    </dgm:pt>
    <dgm:pt modelId="{235C53B0-590F-4511-A71A-E7A504F2DCD5}">
      <dgm:prSet phldrT="[Texte]"/>
      <dgm:spPr/>
      <dgm:t>
        <a:bodyPr/>
        <a:lstStyle/>
        <a:p>
          <a:pPr>
            <a:buNone/>
          </a:pPr>
          <a:r>
            <a:rPr lang="en-GB" dirty="0"/>
            <a:t>IA (Process Mining + RL)</a:t>
          </a:r>
        </a:p>
      </dgm:t>
    </dgm:pt>
    <dgm:pt modelId="{81C5584E-1470-4105-AF47-888B4B35EC37}" type="parTrans" cxnId="{0089E238-2278-4DAC-8685-71D1FC663967}">
      <dgm:prSet/>
      <dgm:spPr/>
      <dgm:t>
        <a:bodyPr/>
        <a:lstStyle/>
        <a:p>
          <a:endParaRPr lang="en-GB"/>
        </a:p>
      </dgm:t>
    </dgm:pt>
    <dgm:pt modelId="{3546ACEA-5818-434E-B130-9DCAAFDCB38F}" type="sibTrans" cxnId="{0089E238-2278-4DAC-8685-71D1FC663967}">
      <dgm:prSet/>
      <dgm:spPr/>
      <dgm:t>
        <a:bodyPr/>
        <a:lstStyle/>
        <a:p>
          <a:endParaRPr lang="en-GB"/>
        </a:p>
      </dgm:t>
    </dgm:pt>
    <dgm:pt modelId="{6BAC981D-8EE8-40AC-AE43-A5B573CD8627}">
      <dgm:prSet phldrT="[Texte]"/>
      <dgm:spPr/>
      <dgm:t>
        <a:bodyPr/>
        <a:lstStyle/>
        <a:p>
          <a:r>
            <a:rPr lang="en-GB" dirty="0" err="1"/>
            <a:t>Exécution</a:t>
          </a:r>
          <a:r>
            <a:rPr lang="en-GB" dirty="0"/>
            <a:t> </a:t>
          </a:r>
          <a:r>
            <a:rPr lang="en-GB" dirty="0" err="1"/>
            <a:t>décentralisée</a:t>
          </a:r>
          <a:endParaRPr lang="en-GB" dirty="0"/>
        </a:p>
      </dgm:t>
    </dgm:pt>
    <dgm:pt modelId="{7A3E9134-6B38-4686-91A2-37AB26E746BF}" type="parTrans" cxnId="{7AB00DE4-89AD-41B2-A2EE-76526A5BE365}">
      <dgm:prSet/>
      <dgm:spPr/>
      <dgm:t>
        <a:bodyPr/>
        <a:lstStyle/>
        <a:p>
          <a:endParaRPr lang="en-GB"/>
        </a:p>
      </dgm:t>
    </dgm:pt>
    <dgm:pt modelId="{C40CEB60-7B09-4C25-B7EE-0D223CC54A39}" type="sibTrans" cxnId="{7AB00DE4-89AD-41B2-A2EE-76526A5BE365}">
      <dgm:prSet/>
      <dgm:spPr/>
      <dgm:t>
        <a:bodyPr/>
        <a:lstStyle/>
        <a:p>
          <a:endParaRPr lang="en-GB"/>
        </a:p>
      </dgm:t>
    </dgm:pt>
    <dgm:pt modelId="{37EA70E5-D47E-4D71-B50E-3B752CBD0A8C}">
      <dgm:prSet phldrT="[Texte]" custT="1"/>
      <dgm:spPr>
        <a:ln>
          <a:noFill/>
        </a:ln>
      </dgm:spPr>
      <dgm:t>
        <a:bodyPr/>
        <a:lstStyle/>
        <a:p>
          <a:r>
            <a:rPr lang="en-GB" sz="2000" dirty="0"/>
            <a:t>Sensors / IoT</a:t>
          </a:r>
        </a:p>
      </dgm:t>
    </dgm:pt>
    <dgm:pt modelId="{1DFF08DB-BFCA-406A-8218-D5F718E8FD94}" type="parTrans" cxnId="{9429898F-15E5-4D2C-8837-303EAAE79BCB}">
      <dgm:prSet/>
      <dgm:spPr/>
      <dgm:t>
        <a:bodyPr/>
        <a:lstStyle/>
        <a:p>
          <a:endParaRPr lang="en-GB"/>
        </a:p>
      </dgm:t>
    </dgm:pt>
    <dgm:pt modelId="{5C30FB9A-8907-4670-9A63-716548183C84}" type="sibTrans" cxnId="{9429898F-15E5-4D2C-8837-303EAAE79BCB}">
      <dgm:prSet/>
      <dgm:spPr/>
      <dgm:t>
        <a:bodyPr/>
        <a:lstStyle/>
        <a:p>
          <a:endParaRPr lang="en-GB"/>
        </a:p>
      </dgm:t>
    </dgm:pt>
    <dgm:pt modelId="{391CB8C6-7F38-4B21-B53C-E1D40CC4A0EB}">
      <dgm:prSet phldrT="[Texte]" custT="1"/>
      <dgm:spPr>
        <a:ln>
          <a:noFill/>
        </a:ln>
      </dgm:spPr>
      <dgm:t>
        <a:bodyPr/>
        <a:lstStyle/>
        <a:p>
          <a:r>
            <a:rPr lang="en-GB" sz="2000" dirty="0"/>
            <a:t>Queues &amp; Waiting Times</a:t>
          </a:r>
        </a:p>
      </dgm:t>
    </dgm:pt>
    <dgm:pt modelId="{B02BA8A1-CA15-4192-B7BC-B3FDC4631537}" type="parTrans" cxnId="{3FD0F460-F3D2-4164-8F0F-2C822E5FF322}">
      <dgm:prSet/>
      <dgm:spPr/>
      <dgm:t>
        <a:bodyPr/>
        <a:lstStyle/>
        <a:p>
          <a:endParaRPr lang="en-GB"/>
        </a:p>
      </dgm:t>
    </dgm:pt>
    <dgm:pt modelId="{CA89B57E-CB8C-48B4-BF16-CCE58921B318}" type="sibTrans" cxnId="{3FD0F460-F3D2-4164-8F0F-2C822E5FF322}">
      <dgm:prSet/>
      <dgm:spPr/>
      <dgm:t>
        <a:bodyPr/>
        <a:lstStyle/>
        <a:p>
          <a:endParaRPr lang="en-GB"/>
        </a:p>
      </dgm:t>
    </dgm:pt>
    <dgm:pt modelId="{39F8E40F-3AB4-4094-A887-B5FA57F45AE2}">
      <dgm:prSet custT="1"/>
      <dgm:spPr>
        <a:solidFill>
          <a:prstClr val="white">
            <a:alpha val="90000"/>
            <a:hueOff val="0"/>
            <a:satOff val="0"/>
            <a:lumOff val="0"/>
            <a:alphaOff val="0"/>
          </a:prstClr>
        </a:solidFill>
        <a:ln w="25400" cap="flat" cmpd="sng" algn="ctr">
          <a:noFill/>
          <a:prstDash val="solid"/>
        </a:ln>
        <a:effectLst/>
      </dgm:spPr>
      <dgm:t>
        <a:bodyPr spcFirstLastPara="0" vert="horz" wrap="square" lIns="142240" tIns="12700" rIns="12700" bIns="12700" numCol="1" spcCol="1270" anchor="ctr" anchorCtr="0"/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/>
              <a:ea typeface="+mn-ea"/>
              <a:cs typeface="+mn-cs"/>
            </a:rPr>
            <a:t>Process Mining – Insights</a:t>
          </a:r>
          <a:endParaRPr lang="en-GB" sz="20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Calibri"/>
            <a:ea typeface="+mn-ea"/>
            <a:cs typeface="+mn-cs"/>
          </a:endParaRPr>
        </a:p>
      </dgm:t>
    </dgm:pt>
    <dgm:pt modelId="{EC05BF47-BF4D-4881-B8BC-BDE61FA60D12}" type="parTrans" cxnId="{60C27610-5B88-4465-AC41-83B28AB5DDA5}">
      <dgm:prSet/>
      <dgm:spPr/>
      <dgm:t>
        <a:bodyPr/>
        <a:lstStyle/>
        <a:p>
          <a:endParaRPr lang="en-GB"/>
        </a:p>
      </dgm:t>
    </dgm:pt>
    <dgm:pt modelId="{ED16C16C-B847-4DF6-84EB-41D8349464F5}" type="sibTrans" cxnId="{60C27610-5B88-4465-AC41-83B28AB5DDA5}">
      <dgm:prSet/>
      <dgm:spPr/>
      <dgm:t>
        <a:bodyPr/>
        <a:lstStyle/>
        <a:p>
          <a:endParaRPr lang="en-GB"/>
        </a:p>
      </dgm:t>
    </dgm:pt>
    <dgm:pt modelId="{D8B540FF-1FB0-47ED-A505-2D47431B1768}">
      <dgm:prSet custT="1"/>
      <dgm:spPr>
        <a:solidFill>
          <a:prstClr val="white">
            <a:alpha val="90000"/>
            <a:hueOff val="0"/>
            <a:satOff val="0"/>
            <a:lumOff val="0"/>
            <a:alphaOff val="0"/>
          </a:prstClr>
        </a:solidFill>
        <a:ln w="25400" cap="flat" cmpd="sng" algn="ctr">
          <a:noFill/>
          <a:prstDash val="solid"/>
        </a:ln>
        <a:effectLst/>
      </dgm:spPr>
      <dgm:t>
        <a:bodyPr spcFirstLastPara="0" vert="horz" wrap="square" lIns="142240" tIns="12700" rIns="12700" bIns="12700" numCol="1" spcCol="1270" anchor="ctr" anchorCtr="0"/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/>
              <a:ea typeface="+mn-ea"/>
              <a:cs typeface="+mn-cs"/>
            </a:rPr>
            <a:t>Reinforcement Learning – Policy/Decision</a:t>
          </a:r>
          <a:endParaRPr lang="en-GB" sz="20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Calibri"/>
            <a:ea typeface="+mn-ea"/>
            <a:cs typeface="+mn-cs"/>
          </a:endParaRPr>
        </a:p>
      </dgm:t>
    </dgm:pt>
    <dgm:pt modelId="{BACF4A4F-E79F-46BC-9A60-8DB952A0A90C}" type="parTrans" cxnId="{A758CAA5-21AA-451B-8691-84A876F08241}">
      <dgm:prSet/>
      <dgm:spPr/>
      <dgm:t>
        <a:bodyPr/>
        <a:lstStyle/>
        <a:p>
          <a:endParaRPr lang="en-GB"/>
        </a:p>
      </dgm:t>
    </dgm:pt>
    <dgm:pt modelId="{BF1D3855-1AC5-42C7-AC9E-85CF79A3A0DA}" type="sibTrans" cxnId="{A758CAA5-21AA-451B-8691-84A876F08241}">
      <dgm:prSet/>
      <dgm:spPr/>
      <dgm:t>
        <a:bodyPr/>
        <a:lstStyle/>
        <a:p>
          <a:endParaRPr lang="en-GB"/>
        </a:p>
      </dgm:t>
    </dgm:pt>
    <dgm:pt modelId="{A5783A37-9AB5-498E-93AA-8D9A429CD322}">
      <dgm:prSet phldrT="[Texte]" custT="1"/>
      <dgm:spPr>
        <a:solidFill>
          <a:prstClr val="white">
            <a:alpha val="90000"/>
            <a:hueOff val="0"/>
            <a:satOff val="0"/>
            <a:lumOff val="0"/>
            <a:alphaOff val="0"/>
          </a:prstClr>
        </a:solidFill>
        <a:ln w="25400" cap="flat" cmpd="sng" algn="ctr">
          <a:noFill/>
          <a:prstDash val="solid"/>
        </a:ln>
        <a:effectLst/>
      </dgm:spPr>
      <dgm:t>
        <a:bodyPr spcFirstLastPara="0" vert="horz" wrap="square" lIns="142240" tIns="12700" rIns="12700" bIns="12700" numCol="1" spcCol="1270" anchor="ctr" anchorCtr="0"/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/>
              <a:ea typeface="+mn-ea"/>
              <a:cs typeface="+mn-cs"/>
            </a:rPr>
            <a:t>Robots (Agents)</a:t>
          </a:r>
          <a:br>
            <a:rPr lang="en-GB" sz="20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/>
              <a:ea typeface="+mn-ea"/>
              <a:cs typeface="+mn-cs"/>
            </a:rPr>
          </a:br>
          <a:r>
            <a:rPr lang="en-GB" sz="20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/>
              <a:ea typeface="+mn-ea"/>
              <a:cs typeface="+mn-cs"/>
            </a:rPr>
            <a:t>Opérateurs (HMI léger)</a:t>
          </a:r>
          <a:endParaRPr lang="en-GB" sz="20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Calibri"/>
            <a:ea typeface="+mn-ea"/>
            <a:cs typeface="+mn-cs"/>
          </a:endParaRPr>
        </a:p>
      </dgm:t>
    </dgm:pt>
    <dgm:pt modelId="{ACB2A47E-2601-4913-85E9-E9229158FBBA}" type="parTrans" cxnId="{6C9E30F3-9C52-4BCC-B63D-C7A72B5BB60D}">
      <dgm:prSet/>
      <dgm:spPr/>
      <dgm:t>
        <a:bodyPr/>
        <a:lstStyle/>
        <a:p>
          <a:endParaRPr lang="en-GB"/>
        </a:p>
      </dgm:t>
    </dgm:pt>
    <dgm:pt modelId="{C8D9192A-9109-41AA-AA86-EEC53B40984B}" type="sibTrans" cxnId="{6C9E30F3-9C52-4BCC-B63D-C7A72B5BB60D}">
      <dgm:prSet/>
      <dgm:spPr/>
      <dgm:t>
        <a:bodyPr/>
        <a:lstStyle/>
        <a:p>
          <a:endParaRPr lang="en-GB"/>
        </a:p>
      </dgm:t>
    </dgm:pt>
    <dgm:pt modelId="{8D4FCA0A-E619-4949-8023-3F1E8520BADC}">
      <dgm:prSet custT="1"/>
      <dgm:spPr>
        <a:solidFill>
          <a:prstClr val="white">
            <a:alpha val="90000"/>
            <a:hueOff val="0"/>
            <a:satOff val="0"/>
            <a:lumOff val="0"/>
            <a:alphaOff val="0"/>
          </a:prstClr>
        </a:solidFill>
        <a:ln w="25400" cap="flat" cmpd="sng" algn="ctr">
          <a:noFill/>
          <a:prstDash val="solid"/>
        </a:ln>
        <a:effectLst/>
      </dgm:spPr>
      <dgm:t>
        <a:bodyPr spcFirstLastPara="0" vert="horz" wrap="square" lIns="142240" tIns="12700" rIns="12700" bIns="12700" numCol="1" spcCol="1270" anchor="ctr" anchorCtr="0"/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/>
              <a:ea typeface="+mn-ea"/>
              <a:cs typeface="+mn-cs"/>
            </a:rPr>
            <a:t>RPA Bots</a:t>
          </a:r>
          <a:endParaRPr lang="en-GB" sz="20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Calibri"/>
            <a:ea typeface="+mn-ea"/>
            <a:cs typeface="+mn-cs"/>
          </a:endParaRPr>
        </a:p>
      </dgm:t>
    </dgm:pt>
    <dgm:pt modelId="{3B1C7B76-E533-4A26-AEAF-37AE1A7041BF}" type="parTrans" cxnId="{69B5CEBA-CC3B-4E8C-B3A5-E4EEF91C0F02}">
      <dgm:prSet/>
      <dgm:spPr/>
      <dgm:t>
        <a:bodyPr/>
        <a:lstStyle/>
        <a:p>
          <a:endParaRPr lang="en-GB"/>
        </a:p>
      </dgm:t>
    </dgm:pt>
    <dgm:pt modelId="{59DBB0D2-85A2-40C8-8360-7894D28712B8}" type="sibTrans" cxnId="{69B5CEBA-CC3B-4E8C-B3A5-E4EEF91C0F02}">
      <dgm:prSet/>
      <dgm:spPr/>
      <dgm:t>
        <a:bodyPr/>
        <a:lstStyle/>
        <a:p>
          <a:endParaRPr lang="en-GB"/>
        </a:p>
      </dgm:t>
    </dgm:pt>
    <dgm:pt modelId="{DD65EE9D-E0F6-4564-8B1A-66FC4450F52A}" type="pres">
      <dgm:prSet presAssocID="{F30AD675-11EF-44DB-AFA2-7FA2F4580C52}" presName="linearFlow" presStyleCnt="0">
        <dgm:presLayoutVars>
          <dgm:dir/>
          <dgm:animLvl val="lvl"/>
          <dgm:resizeHandles val="exact"/>
        </dgm:presLayoutVars>
      </dgm:prSet>
      <dgm:spPr/>
    </dgm:pt>
    <dgm:pt modelId="{ABC90BED-F238-4D65-A184-970C30D1966F}" type="pres">
      <dgm:prSet presAssocID="{6C48CC59-34CA-4730-92C5-85B51F3D9F47}" presName="composite" presStyleCnt="0"/>
      <dgm:spPr/>
    </dgm:pt>
    <dgm:pt modelId="{06F18E2F-70B4-4F9F-B0F5-65972B1CEC28}" type="pres">
      <dgm:prSet presAssocID="{6C48CC59-34CA-4730-92C5-85B51F3D9F47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1ED04C27-C0B7-4948-9D8E-86B38F0C82C5}" type="pres">
      <dgm:prSet presAssocID="{6C48CC59-34CA-4730-92C5-85B51F3D9F47}" presName="descendantText" presStyleLbl="alignAcc1" presStyleIdx="0" presStyleCnt="3">
        <dgm:presLayoutVars>
          <dgm:bulletEnabled val="1"/>
        </dgm:presLayoutVars>
      </dgm:prSet>
      <dgm:spPr/>
    </dgm:pt>
    <dgm:pt modelId="{75854BD2-7546-4719-A920-F7B66C2F528D}" type="pres">
      <dgm:prSet presAssocID="{46E779CB-847E-4D70-93AD-8E4000A24B04}" presName="sp" presStyleCnt="0"/>
      <dgm:spPr/>
    </dgm:pt>
    <dgm:pt modelId="{C860E9AE-FEC5-4B6F-9445-A3A2AC7C0439}" type="pres">
      <dgm:prSet presAssocID="{235C53B0-590F-4511-A71A-E7A504F2DCD5}" presName="composite" presStyleCnt="0"/>
      <dgm:spPr/>
    </dgm:pt>
    <dgm:pt modelId="{0F331EF9-B1E1-4AF4-B555-C517C41A906F}" type="pres">
      <dgm:prSet presAssocID="{235C53B0-590F-4511-A71A-E7A504F2DCD5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D68E2174-89AC-4643-918B-7A739FA4FB2A}" type="pres">
      <dgm:prSet presAssocID="{235C53B0-590F-4511-A71A-E7A504F2DCD5}" presName="descendantText" presStyleLbl="alignAcc1" presStyleIdx="1" presStyleCnt="3">
        <dgm:presLayoutVars>
          <dgm:bulletEnabled val="1"/>
        </dgm:presLayoutVars>
      </dgm:prSet>
      <dgm:spPr>
        <a:xfrm rot="5400000">
          <a:off x="6352370" y="-2053508"/>
          <a:ext cx="1712624" cy="10728634"/>
        </a:xfrm>
        <a:prstGeom prst="round2SameRect">
          <a:avLst/>
        </a:prstGeom>
      </dgm:spPr>
    </dgm:pt>
    <dgm:pt modelId="{62004CEA-2EC9-431B-83B0-40BDEA01F53D}" type="pres">
      <dgm:prSet presAssocID="{3546ACEA-5818-434E-B130-9DCAAFDCB38F}" presName="sp" presStyleCnt="0"/>
      <dgm:spPr/>
    </dgm:pt>
    <dgm:pt modelId="{EA9005E9-6C43-4458-9ADB-B930ED18CA9A}" type="pres">
      <dgm:prSet presAssocID="{6BAC981D-8EE8-40AC-AE43-A5B573CD8627}" presName="composite" presStyleCnt="0"/>
      <dgm:spPr/>
    </dgm:pt>
    <dgm:pt modelId="{EE92EA9D-3633-48E5-93C0-9632182AB217}" type="pres">
      <dgm:prSet presAssocID="{6BAC981D-8EE8-40AC-AE43-A5B573CD8627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043D0BA8-E8E4-484E-941F-CD3869E5F3EA}" type="pres">
      <dgm:prSet presAssocID="{6BAC981D-8EE8-40AC-AE43-A5B573CD8627}" presName="descendantText" presStyleLbl="alignAcc1" presStyleIdx="2" presStyleCnt="3">
        <dgm:presLayoutVars>
          <dgm:bulletEnabled val="1"/>
        </dgm:presLayoutVars>
      </dgm:prSet>
      <dgm:spPr>
        <a:xfrm rot="5400000">
          <a:off x="6352370" y="394203"/>
          <a:ext cx="1712624" cy="10728634"/>
        </a:xfrm>
        <a:prstGeom prst="round2SameRect">
          <a:avLst/>
        </a:prstGeom>
      </dgm:spPr>
    </dgm:pt>
  </dgm:ptLst>
  <dgm:cxnLst>
    <dgm:cxn modelId="{60C27610-5B88-4465-AC41-83B28AB5DDA5}" srcId="{235C53B0-590F-4511-A71A-E7A504F2DCD5}" destId="{39F8E40F-3AB4-4094-A887-B5FA57F45AE2}" srcOrd="0" destOrd="0" parTransId="{EC05BF47-BF4D-4881-B8BC-BDE61FA60D12}" sibTransId="{ED16C16C-B847-4DF6-84EB-41D8349464F5}"/>
    <dgm:cxn modelId="{247E7625-D31C-463E-8141-2248843AFB46}" type="presOf" srcId="{A5783A37-9AB5-498E-93AA-8D9A429CD322}" destId="{043D0BA8-E8E4-484E-941F-CD3869E5F3EA}" srcOrd="0" destOrd="0" presId="urn:microsoft.com/office/officeart/2005/8/layout/chevron2"/>
    <dgm:cxn modelId="{0089E238-2278-4DAC-8685-71D1FC663967}" srcId="{F30AD675-11EF-44DB-AFA2-7FA2F4580C52}" destId="{235C53B0-590F-4511-A71A-E7A504F2DCD5}" srcOrd="1" destOrd="0" parTransId="{81C5584E-1470-4105-AF47-888B4B35EC37}" sibTransId="{3546ACEA-5818-434E-B130-9DCAAFDCB38F}"/>
    <dgm:cxn modelId="{3FD0F460-F3D2-4164-8F0F-2C822E5FF322}" srcId="{6C48CC59-34CA-4730-92C5-85B51F3D9F47}" destId="{391CB8C6-7F38-4B21-B53C-E1D40CC4A0EB}" srcOrd="2" destOrd="0" parTransId="{B02BA8A1-CA15-4192-B7BC-B3FDC4631537}" sibTransId="{CA89B57E-CB8C-48B4-BF16-CCE58921B318}"/>
    <dgm:cxn modelId="{E1853968-A7FD-4816-86FC-B612AB20EE69}" type="presOf" srcId="{391CB8C6-7F38-4B21-B53C-E1D40CC4A0EB}" destId="{1ED04C27-C0B7-4948-9D8E-86B38F0C82C5}" srcOrd="0" destOrd="2" presId="urn:microsoft.com/office/officeart/2005/8/layout/chevron2"/>
    <dgm:cxn modelId="{88D9226B-53D0-4714-9084-198E9C32268B}" srcId="{6C48CC59-34CA-4730-92C5-85B51F3D9F47}" destId="{61B58A87-E8D2-4F94-9235-6DBEB0CC0B2C}" srcOrd="0" destOrd="0" parTransId="{080253DF-5A72-46CB-8F23-AED836D30C8A}" sibTransId="{C1FA2446-D482-4558-AE1E-B10C7329ADFA}"/>
    <dgm:cxn modelId="{C7FEEF4D-A30B-4FA9-96F0-6B9287419FE9}" type="presOf" srcId="{8D4FCA0A-E619-4949-8023-3F1E8520BADC}" destId="{043D0BA8-E8E4-484E-941F-CD3869E5F3EA}" srcOrd="0" destOrd="1" presId="urn:microsoft.com/office/officeart/2005/8/layout/chevron2"/>
    <dgm:cxn modelId="{C2925F77-CC19-40E0-84C7-6D4695C0451E}" srcId="{F30AD675-11EF-44DB-AFA2-7FA2F4580C52}" destId="{6C48CC59-34CA-4730-92C5-85B51F3D9F47}" srcOrd="0" destOrd="0" parTransId="{E8DA5F41-D4D4-4512-B6B6-D01CEAFD950D}" sibTransId="{46E779CB-847E-4D70-93AD-8E4000A24B04}"/>
    <dgm:cxn modelId="{B0E41C7F-56E3-4145-86B5-DD9FEEDC491B}" type="presOf" srcId="{D8B540FF-1FB0-47ED-A505-2D47431B1768}" destId="{D68E2174-89AC-4643-918B-7A739FA4FB2A}" srcOrd="0" destOrd="1" presId="urn:microsoft.com/office/officeart/2005/8/layout/chevron2"/>
    <dgm:cxn modelId="{9429898F-15E5-4D2C-8837-303EAAE79BCB}" srcId="{6C48CC59-34CA-4730-92C5-85B51F3D9F47}" destId="{37EA70E5-D47E-4D71-B50E-3B752CBD0A8C}" srcOrd="1" destOrd="0" parTransId="{1DFF08DB-BFCA-406A-8218-D5F718E8FD94}" sibTransId="{5C30FB9A-8907-4670-9A63-716548183C84}"/>
    <dgm:cxn modelId="{59B2519C-680D-4ED0-B562-49470F3BA1E3}" type="presOf" srcId="{F30AD675-11EF-44DB-AFA2-7FA2F4580C52}" destId="{DD65EE9D-E0F6-4564-8B1A-66FC4450F52A}" srcOrd="0" destOrd="0" presId="urn:microsoft.com/office/officeart/2005/8/layout/chevron2"/>
    <dgm:cxn modelId="{A758CAA5-21AA-451B-8691-84A876F08241}" srcId="{235C53B0-590F-4511-A71A-E7A504F2DCD5}" destId="{D8B540FF-1FB0-47ED-A505-2D47431B1768}" srcOrd="1" destOrd="0" parTransId="{BACF4A4F-E79F-46BC-9A60-8DB952A0A90C}" sibTransId="{BF1D3855-1AC5-42C7-AC9E-85CF79A3A0DA}"/>
    <dgm:cxn modelId="{ECF85FA6-5D2F-4721-8A51-B6F717F4D50E}" type="presOf" srcId="{6BAC981D-8EE8-40AC-AE43-A5B573CD8627}" destId="{EE92EA9D-3633-48E5-93C0-9632182AB217}" srcOrd="0" destOrd="0" presId="urn:microsoft.com/office/officeart/2005/8/layout/chevron2"/>
    <dgm:cxn modelId="{69B5CEBA-CC3B-4E8C-B3A5-E4EEF91C0F02}" srcId="{6BAC981D-8EE8-40AC-AE43-A5B573CD8627}" destId="{8D4FCA0A-E619-4949-8023-3F1E8520BADC}" srcOrd="1" destOrd="0" parTransId="{3B1C7B76-E533-4A26-AEAF-37AE1A7041BF}" sibTransId="{59DBB0D2-85A2-40C8-8360-7894D28712B8}"/>
    <dgm:cxn modelId="{FACF11CC-BE83-4C93-B586-7E8A3A6137AF}" type="presOf" srcId="{235C53B0-590F-4511-A71A-E7A504F2DCD5}" destId="{0F331EF9-B1E1-4AF4-B555-C517C41A906F}" srcOrd="0" destOrd="0" presId="urn:microsoft.com/office/officeart/2005/8/layout/chevron2"/>
    <dgm:cxn modelId="{0C7AF6D8-F373-4B2B-B6B0-6FF14C5DC391}" type="presOf" srcId="{6C48CC59-34CA-4730-92C5-85B51F3D9F47}" destId="{06F18E2F-70B4-4F9F-B0F5-65972B1CEC28}" srcOrd="0" destOrd="0" presId="urn:microsoft.com/office/officeart/2005/8/layout/chevron2"/>
    <dgm:cxn modelId="{202BF7D8-7243-45FF-902F-072D5319143C}" type="presOf" srcId="{39F8E40F-3AB4-4094-A887-B5FA57F45AE2}" destId="{D68E2174-89AC-4643-918B-7A739FA4FB2A}" srcOrd="0" destOrd="0" presId="urn:microsoft.com/office/officeart/2005/8/layout/chevron2"/>
    <dgm:cxn modelId="{BE11B3DE-03A5-4FB0-B9FC-E4D4CFAE0AD0}" type="presOf" srcId="{61B58A87-E8D2-4F94-9235-6DBEB0CC0B2C}" destId="{1ED04C27-C0B7-4948-9D8E-86B38F0C82C5}" srcOrd="0" destOrd="0" presId="urn:microsoft.com/office/officeart/2005/8/layout/chevron2"/>
    <dgm:cxn modelId="{7AB00DE4-89AD-41B2-A2EE-76526A5BE365}" srcId="{F30AD675-11EF-44DB-AFA2-7FA2F4580C52}" destId="{6BAC981D-8EE8-40AC-AE43-A5B573CD8627}" srcOrd="2" destOrd="0" parTransId="{7A3E9134-6B38-4686-91A2-37AB26E746BF}" sibTransId="{C40CEB60-7B09-4C25-B7EE-0D223CC54A39}"/>
    <dgm:cxn modelId="{6C9E30F3-9C52-4BCC-B63D-C7A72B5BB60D}" srcId="{6BAC981D-8EE8-40AC-AE43-A5B573CD8627}" destId="{A5783A37-9AB5-498E-93AA-8D9A429CD322}" srcOrd="0" destOrd="0" parTransId="{ACB2A47E-2601-4913-85E9-E9229158FBBA}" sibTransId="{C8D9192A-9109-41AA-AA86-EEC53B40984B}"/>
    <dgm:cxn modelId="{1CC6BFF4-5569-4661-9DAB-FA6C9DBFB714}" type="presOf" srcId="{37EA70E5-D47E-4D71-B50E-3B752CBD0A8C}" destId="{1ED04C27-C0B7-4948-9D8E-86B38F0C82C5}" srcOrd="0" destOrd="1" presId="urn:microsoft.com/office/officeart/2005/8/layout/chevron2"/>
    <dgm:cxn modelId="{7FFDE906-4E46-42AD-8743-0FEE256878F9}" type="presParOf" srcId="{DD65EE9D-E0F6-4564-8B1A-66FC4450F52A}" destId="{ABC90BED-F238-4D65-A184-970C30D1966F}" srcOrd="0" destOrd="0" presId="urn:microsoft.com/office/officeart/2005/8/layout/chevron2"/>
    <dgm:cxn modelId="{F89DDE11-29CC-4141-A322-DD5D763CD346}" type="presParOf" srcId="{ABC90BED-F238-4D65-A184-970C30D1966F}" destId="{06F18E2F-70B4-4F9F-B0F5-65972B1CEC28}" srcOrd="0" destOrd="0" presId="urn:microsoft.com/office/officeart/2005/8/layout/chevron2"/>
    <dgm:cxn modelId="{E2D13587-17FC-47B2-A796-472EDB7EE4AE}" type="presParOf" srcId="{ABC90BED-F238-4D65-A184-970C30D1966F}" destId="{1ED04C27-C0B7-4948-9D8E-86B38F0C82C5}" srcOrd="1" destOrd="0" presId="urn:microsoft.com/office/officeart/2005/8/layout/chevron2"/>
    <dgm:cxn modelId="{DA92941A-02E9-4244-A81A-B68D0D63408D}" type="presParOf" srcId="{DD65EE9D-E0F6-4564-8B1A-66FC4450F52A}" destId="{75854BD2-7546-4719-A920-F7B66C2F528D}" srcOrd="1" destOrd="0" presId="urn:microsoft.com/office/officeart/2005/8/layout/chevron2"/>
    <dgm:cxn modelId="{CC65CD85-AA50-409D-8162-AB4CB2151DD9}" type="presParOf" srcId="{DD65EE9D-E0F6-4564-8B1A-66FC4450F52A}" destId="{C860E9AE-FEC5-4B6F-9445-A3A2AC7C0439}" srcOrd="2" destOrd="0" presId="urn:microsoft.com/office/officeart/2005/8/layout/chevron2"/>
    <dgm:cxn modelId="{F6821A49-C4F7-4957-ABF9-34A6C5ED4325}" type="presParOf" srcId="{C860E9AE-FEC5-4B6F-9445-A3A2AC7C0439}" destId="{0F331EF9-B1E1-4AF4-B555-C517C41A906F}" srcOrd="0" destOrd="0" presId="urn:microsoft.com/office/officeart/2005/8/layout/chevron2"/>
    <dgm:cxn modelId="{4256465E-0EE8-49A0-BDB7-7D0A10FC7864}" type="presParOf" srcId="{C860E9AE-FEC5-4B6F-9445-A3A2AC7C0439}" destId="{D68E2174-89AC-4643-918B-7A739FA4FB2A}" srcOrd="1" destOrd="0" presId="urn:microsoft.com/office/officeart/2005/8/layout/chevron2"/>
    <dgm:cxn modelId="{F24A4814-BDA5-4905-ACF4-3B0043754E68}" type="presParOf" srcId="{DD65EE9D-E0F6-4564-8B1A-66FC4450F52A}" destId="{62004CEA-2EC9-431B-83B0-40BDEA01F53D}" srcOrd="3" destOrd="0" presId="urn:microsoft.com/office/officeart/2005/8/layout/chevron2"/>
    <dgm:cxn modelId="{C152A4B2-CFD0-4B9C-A786-BCC80AEFC072}" type="presParOf" srcId="{DD65EE9D-E0F6-4564-8B1A-66FC4450F52A}" destId="{EA9005E9-6C43-4458-9ADB-B930ED18CA9A}" srcOrd="4" destOrd="0" presId="urn:microsoft.com/office/officeart/2005/8/layout/chevron2"/>
    <dgm:cxn modelId="{FFCD95F6-5724-47AD-A9E3-17DB75CE422B}" type="presParOf" srcId="{EA9005E9-6C43-4458-9ADB-B930ED18CA9A}" destId="{EE92EA9D-3633-48E5-93C0-9632182AB217}" srcOrd="0" destOrd="0" presId="urn:microsoft.com/office/officeart/2005/8/layout/chevron2"/>
    <dgm:cxn modelId="{923509D5-62E6-4E53-9E1A-D0B29B06D9EF}" type="presParOf" srcId="{EA9005E9-6C43-4458-9ADB-B930ED18CA9A}" destId="{043D0BA8-E8E4-484E-941F-CD3869E5F3EA}" srcOrd="1" destOrd="0" presId="urn:microsoft.com/office/officeart/2005/8/layout/chevron2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8493253-7B25-462D-877F-1C5E2E1DE757}" type="doc">
      <dgm:prSet loTypeId="urn:microsoft.com/office/officeart/2005/8/layout/cycle1" loCatId="cycle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5423C48C-231B-481F-B6E5-B529ED163AA8}">
      <dgm:prSet phldrT="[Texte]" custT="1"/>
      <dgm:spPr/>
      <dgm:t>
        <a:bodyPr/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b="1" kern="1200" dirty="0">
              <a:solidFill>
                <a:schemeClr val="bg1"/>
              </a:solidFill>
              <a:latin typeface="Calibri"/>
              <a:ea typeface="+mn-ea"/>
              <a:cs typeface="+mn-cs"/>
            </a:rPr>
            <a:t>Events &amp; Data</a:t>
          </a:r>
        </a:p>
      </dgm:t>
    </dgm:pt>
    <dgm:pt modelId="{CF83AC7B-F5C0-476A-9DA2-DD88457C735F}" type="parTrans" cxnId="{7794244B-D15E-47C5-9317-A64E687EFFE3}">
      <dgm:prSet/>
      <dgm:spPr/>
      <dgm:t>
        <a:bodyPr/>
        <a:lstStyle/>
        <a:p>
          <a:endParaRPr lang="en-GB">
            <a:solidFill>
              <a:schemeClr val="bg1"/>
            </a:solidFill>
          </a:endParaRPr>
        </a:p>
      </dgm:t>
    </dgm:pt>
    <dgm:pt modelId="{7D764A69-170E-4AC6-843B-8FC9973DD897}" type="sibTrans" cxnId="{7794244B-D15E-47C5-9317-A64E687EFFE3}">
      <dgm:prSet/>
      <dgm:spPr>
        <a:ln>
          <a:noFill/>
        </a:ln>
      </dgm:spPr>
      <dgm:t>
        <a:bodyPr/>
        <a:lstStyle/>
        <a:p>
          <a:endParaRPr lang="en-GB">
            <a:solidFill>
              <a:schemeClr val="bg1"/>
            </a:solidFill>
          </a:endParaRPr>
        </a:p>
      </dgm:t>
    </dgm:pt>
    <dgm:pt modelId="{88A35AF1-6696-4D4E-A9F9-4915467E5029}">
      <dgm:prSet phldrT="[Texte]" custT="1"/>
      <dgm:spPr/>
      <dgm:t>
        <a:bodyPr spcFirstLastPara="0" vert="horz" wrap="square" lIns="35560" tIns="35560" rIns="35560" bIns="35560" numCol="1" spcCol="1270" anchor="ctr" anchorCtr="0"/>
        <a:lstStyle/>
        <a:p>
          <a:pPr marL="0"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b="1" kern="1200" dirty="0">
              <a:solidFill>
                <a:schemeClr val="bg1"/>
              </a:solidFill>
              <a:latin typeface="Calibri"/>
              <a:ea typeface="+mn-ea"/>
              <a:cs typeface="+mn-cs"/>
            </a:rPr>
            <a:t>Process Mining – Insights</a:t>
          </a:r>
        </a:p>
      </dgm:t>
    </dgm:pt>
    <dgm:pt modelId="{F138D7D1-3C8F-4F08-83CD-78FDD2083981}" type="parTrans" cxnId="{D0D1A8C8-567D-4336-AD79-9D7E03D1B157}">
      <dgm:prSet/>
      <dgm:spPr/>
      <dgm:t>
        <a:bodyPr/>
        <a:lstStyle/>
        <a:p>
          <a:endParaRPr lang="en-GB">
            <a:solidFill>
              <a:schemeClr val="bg1"/>
            </a:solidFill>
          </a:endParaRPr>
        </a:p>
      </dgm:t>
    </dgm:pt>
    <dgm:pt modelId="{CFA94B32-D84F-4D67-8D22-F4877ED2FB92}" type="sibTrans" cxnId="{D0D1A8C8-567D-4336-AD79-9D7E03D1B157}">
      <dgm:prSet/>
      <dgm:spPr>
        <a:ln>
          <a:noFill/>
        </a:ln>
      </dgm:spPr>
      <dgm:t>
        <a:bodyPr/>
        <a:lstStyle/>
        <a:p>
          <a:endParaRPr lang="en-GB">
            <a:solidFill>
              <a:schemeClr val="bg1"/>
            </a:solidFill>
          </a:endParaRPr>
        </a:p>
      </dgm:t>
    </dgm:pt>
    <dgm:pt modelId="{BA70ED75-E9F8-4087-BC54-338FC7466B8A}">
      <dgm:prSet phldrT="[Texte]" custT="1"/>
      <dgm:spPr/>
      <dgm:t>
        <a:bodyPr/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b="1" kern="1200">
              <a:solidFill>
                <a:schemeClr val="bg1"/>
              </a:solidFill>
              <a:latin typeface="Calibri"/>
              <a:ea typeface="+mn-ea"/>
              <a:cs typeface="+mn-cs"/>
            </a:rPr>
            <a:t>RL – Policy / Decision</a:t>
          </a:r>
          <a:endParaRPr lang="en-GB" sz="2800" b="1" kern="1200" dirty="0">
            <a:solidFill>
              <a:schemeClr val="bg1"/>
            </a:solidFill>
            <a:latin typeface="Calibri"/>
            <a:ea typeface="+mn-ea"/>
            <a:cs typeface="+mn-cs"/>
          </a:endParaRPr>
        </a:p>
      </dgm:t>
    </dgm:pt>
    <dgm:pt modelId="{4541ADB7-5761-4A7D-9DA9-DD69D017777A}" type="parTrans" cxnId="{BC609761-4D94-4030-98CA-5684E187920B}">
      <dgm:prSet/>
      <dgm:spPr/>
      <dgm:t>
        <a:bodyPr/>
        <a:lstStyle/>
        <a:p>
          <a:endParaRPr lang="en-GB">
            <a:solidFill>
              <a:schemeClr val="bg1"/>
            </a:solidFill>
          </a:endParaRPr>
        </a:p>
      </dgm:t>
    </dgm:pt>
    <dgm:pt modelId="{B1B22B5B-887E-4228-B649-197FE7DD37F2}" type="sibTrans" cxnId="{BC609761-4D94-4030-98CA-5684E187920B}">
      <dgm:prSet/>
      <dgm:spPr>
        <a:ln>
          <a:noFill/>
        </a:ln>
      </dgm:spPr>
      <dgm:t>
        <a:bodyPr/>
        <a:lstStyle/>
        <a:p>
          <a:endParaRPr lang="en-GB">
            <a:solidFill>
              <a:schemeClr val="bg1"/>
            </a:solidFill>
          </a:endParaRPr>
        </a:p>
      </dgm:t>
    </dgm:pt>
    <dgm:pt modelId="{F64C32B0-EC04-45BF-82B6-C60F5D8BDA28}">
      <dgm:prSet phldrT="[Texte]" phldr="0" custT="1"/>
      <dgm:spPr/>
      <dgm:t>
        <a:bodyPr/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200" kern="1200" dirty="0">
              <a:solidFill>
                <a:schemeClr val="bg1"/>
              </a:solidFill>
              <a:latin typeface="Calibri"/>
              <a:ea typeface="+mn-ea"/>
              <a:cs typeface="+mn-cs"/>
            </a:rPr>
            <a:t>WMS/ERP, capteurs, files, timestamps</a:t>
          </a:r>
          <a:endParaRPr lang="en-GB" sz="2200" kern="1200" dirty="0">
            <a:solidFill>
              <a:schemeClr val="bg1"/>
            </a:solidFill>
            <a:latin typeface="Calibri"/>
            <a:ea typeface="+mn-ea"/>
            <a:cs typeface="+mn-cs"/>
          </a:endParaRPr>
        </a:p>
      </dgm:t>
    </dgm:pt>
    <dgm:pt modelId="{C537E849-5324-4CFE-ACC7-2576AC9A175F}" type="parTrans" cxnId="{A1B140AA-3BA1-4C10-9DDD-CA898625937D}">
      <dgm:prSet/>
      <dgm:spPr/>
      <dgm:t>
        <a:bodyPr/>
        <a:lstStyle/>
        <a:p>
          <a:endParaRPr lang="en-GB">
            <a:solidFill>
              <a:schemeClr val="bg1"/>
            </a:solidFill>
          </a:endParaRPr>
        </a:p>
      </dgm:t>
    </dgm:pt>
    <dgm:pt modelId="{847E298F-932F-491D-94E2-0B14F847C9C5}" type="sibTrans" cxnId="{A1B140AA-3BA1-4C10-9DDD-CA898625937D}">
      <dgm:prSet/>
      <dgm:spPr/>
      <dgm:t>
        <a:bodyPr/>
        <a:lstStyle/>
        <a:p>
          <a:endParaRPr lang="en-GB">
            <a:solidFill>
              <a:schemeClr val="bg1"/>
            </a:solidFill>
          </a:endParaRPr>
        </a:p>
      </dgm:t>
    </dgm:pt>
    <dgm:pt modelId="{80864D5D-2BC7-453D-BDDF-A72AADB5C317}">
      <dgm:prSet phldrT="[Texte]" custT="1"/>
      <dgm:spPr/>
      <dgm:t>
        <a:bodyPr spcFirstLastPara="0" vert="horz" wrap="square" lIns="35560" tIns="35560" rIns="35560" bIns="35560" numCol="1" spcCol="1270" anchor="ctr" anchorCtr="0"/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200" kern="1200" dirty="0">
              <a:solidFill>
                <a:schemeClr val="bg1"/>
              </a:solidFill>
              <a:latin typeface="Calibri"/>
              <a:ea typeface="+mn-ea"/>
              <a:cs typeface="+mn-cs"/>
            </a:rPr>
            <a:t>discovery, conformance, KPI, bottlenecks</a:t>
          </a:r>
        </a:p>
      </dgm:t>
    </dgm:pt>
    <dgm:pt modelId="{D90D5422-9C48-4A64-8103-491985982B10}" type="parTrans" cxnId="{9E69B255-4EE8-49F8-9643-23AFF53E4455}">
      <dgm:prSet/>
      <dgm:spPr/>
      <dgm:t>
        <a:bodyPr/>
        <a:lstStyle/>
        <a:p>
          <a:endParaRPr lang="en-GB">
            <a:solidFill>
              <a:schemeClr val="bg1"/>
            </a:solidFill>
          </a:endParaRPr>
        </a:p>
      </dgm:t>
    </dgm:pt>
    <dgm:pt modelId="{B28A6719-E2B6-46C3-A312-20C4BF54C7D2}" type="sibTrans" cxnId="{9E69B255-4EE8-49F8-9643-23AFF53E4455}">
      <dgm:prSet/>
      <dgm:spPr/>
      <dgm:t>
        <a:bodyPr/>
        <a:lstStyle/>
        <a:p>
          <a:endParaRPr lang="en-GB">
            <a:solidFill>
              <a:schemeClr val="bg1"/>
            </a:solidFill>
          </a:endParaRPr>
        </a:p>
      </dgm:t>
    </dgm:pt>
    <dgm:pt modelId="{6E0BAC1B-B2BD-408A-91E9-312B1384FE83}">
      <dgm:prSet phldrT="[Texte]" custT="1"/>
      <dgm:spPr/>
      <dgm:t>
        <a:bodyPr/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200" kern="1200" dirty="0">
              <a:solidFill>
                <a:schemeClr val="bg1"/>
              </a:solidFill>
              <a:latin typeface="Calibri"/>
              <a:ea typeface="+mn-ea"/>
              <a:cs typeface="+mn-cs"/>
            </a:rPr>
            <a:t>state sₜ, action aₜ, reward rₜ, update </a:t>
          </a:r>
          <a:r>
            <a:rPr lang="el-GR" sz="2200" kern="1200" dirty="0">
              <a:solidFill>
                <a:schemeClr val="bg1"/>
              </a:solidFill>
              <a:latin typeface="Calibri"/>
              <a:ea typeface="+mn-ea"/>
              <a:cs typeface="+mn-cs"/>
            </a:rPr>
            <a:t>π (</a:t>
          </a:r>
          <a:r>
            <a:rPr lang="en-GB" sz="2200" kern="1200" dirty="0">
              <a:solidFill>
                <a:schemeClr val="bg1"/>
              </a:solidFill>
              <a:latin typeface="Calibri"/>
              <a:ea typeface="+mn-ea"/>
              <a:cs typeface="+mn-cs"/>
            </a:rPr>
            <a:t>online)</a:t>
          </a:r>
        </a:p>
      </dgm:t>
    </dgm:pt>
    <dgm:pt modelId="{172DC471-4E90-4D95-BAA8-DB8A5331EECA}" type="parTrans" cxnId="{78504543-A84C-4A12-A80E-7F778CAD134F}">
      <dgm:prSet/>
      <dgm:spPr/>
      <dgm:t>
        <a:bodyPr/>
        <a:lstStyle/>
        <a:p>
          <a:endParaRPr lang="en-GB">
            <a:solidFill>
              <a:schemeClr val="bg1"/>
            </a:solidFill>
          </a:endParaRPr>
        </a:p>
      </dgm:t>
    </dgm:pt>
    <dgm:pt modelId="{6338F981-AF2A-4BC8-B6C0-4CA9DED6D086}" type="sibTrans" cxnId="{78504543-A84C-4A12-A80E-7F778CAD134F}">
      <dgm:prSet/>
      <dgm:spPr/>
      <dgm:t>
        <a:bodyPr/>
        <a:lstStyle/>
        <a:p>
          <a:endParaRPr lang="en-GB">
            <a:solidFill>
              <a:schemeClr val="bg1"/>
            </a:solidFill>
          </a:endParaRPr>
        </a:p>
      </dgm:t>
    </dgm:pt>
    <dgm:pt modelId="{BBDA22C5-B188-4CE0-A160-EB50886DDD5F}">
      <dgm:prSet phldrT="[Texte]" custT="1"/>
      <dgm:spPr/>
      <dgm:t>
        <a:bodyPr/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b="1" kern="1200" dirty="0">
              <a:solidFill>
                <a:prstClr val="white"/>
              </a:solidFill>
              <a:latin typeface="Calibri"/>
              <a:ea typeface="+mn-ea"/>
              <a:cs typeface="+mn-cs"/>
            </a:rPr>
            <a:t>Decentralized Execution (Agents)</a:t>
          </a:r>
        </a:p>
      </dgm:t>
    </dgm:pt>
    <dgm:pt modelId="{280F4B12-7576-4CD1-8F05-F24644AF19C5}" type="parTrans" cxnId="{A99E04A8-8D17-4930-88E1-1F7438741524}">
      <dgm:prSet/>
      <dgm:spPr/>
      <dgm:t>
        <a:bodyPr/>
        <a:lstStyle/>
        <a:p>
          <a:endParaRPr lang="en-GB">
            <a:solidFill>
              <a:schemeClr val="bg1"/>
            </a:solidFill>
          </a:endParaRPr>
        </a:p>
      </dgm:t>
    </dgm:pt>
    <dgm:pt modelId="{5217A7ED-7311-475F-8CBD-916B812B71B4}" type="sibTrans" cxnId="{A99E04A8-8D17-4930-88E1-1F7438741524}">
      <dgm:prSet/>
      <dgm:spPr>
        <a:ln>
          <a:noFill/>
        </a:ln>
      </dgm:spPr>
      <dgm:t>
        <a:bodyPr/>
        <a:lstStyle/>
        <a:p>
          <a:endParaRPr lang="en-GB">
            <a:solidFill>
              <a:schemeClr val="bg1"/>
            </a:solidFill>
          </a:endParaRPr>
        </a:p>
      </dgm:t>
    </dgm:pt>
    <dgm:pt modelId="{F0D14D21-88D4-4D04-896F-1C6E3A11F4A3}">
      <dgm:prSet phldrT="[Texte]" custT="1"/>
      <dgm:spPr/>
      <dgm:t>
        <a:bodyPr/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200" kern="1200" dirty="0">
              <a:solidFill>
                <a:prstClr val="white"/>
              </a:solidFill>
              <a:latin typeface="Calibri"/>
              <a:ea typeface="+mn-ea"/>
              <a:cs typeface="+mn-cs"/>
            </a:rPr>
            <a:t>allocation locale, rescheduling, task switching</a:t>
          </a:r>
        </a:p>
      </dgm:t>
    </dgm:pt>
    <dgm:pt modelId="{95FF6C40-97B7-47A5-A236-0B82AB09ED00}" type="parTrans" cxnId="{5BF82F2B-A739-4658-B27F-5BB58F062281}">
      <dgm:prSet/>
      <dgm:spPr/>
      <dgm:t>
        <a:bodyPr/>
        <a:lstStyle/>
        <a:p>
          <a:endParaRPr lang="en-GB">
            <a:solidFill>
              <a:schemeClr val="bg1"/>
            </a:solidFill>
          </a:endParaRPr>
        </a:p>
      </dgm:t>
    </dgm:pt>
    <dgm:pt modelId="{3F7E9911-4DBD-438C-931E-3416558D37C5}" type="sibTrans" cxnId="{5BF82F2B-A739-4658-B27F-5BB58F062281}">
      <dgm:prSet/>
      <dgm:spPr/>
      <dgm:t>
        <a:bodyPr/>
        <a:lstStyle/>
        <a:p>
          <a:endParaRPr lang="en-GB">
            <a:solidFill>
              <a:schemeClr val="bg1"/>
            </a:solidFill>
          </a:endParaRPr>
        </a:p>
      </dgm:t>
    </dgm:pt>
    <dgm:pt modelId="{044A5472-FB61-4B68-B3B5-CFCBEA9D230D}" type="pres">
      <dgm:prSet presAssocID="{78493253-7B25-462D-877F-1C5E2E1DE757}" presName="cycle" presStyleCnt="0">
        <dgm:presLayoutVars>
          <dgm:dir/>
          <dgm:resizeHandles val="exact"/>
        </dgm:presLayoutVars>
      </dgm:prSet>
      <dgm:spPr/>
    </dgm:pt>
    <dgm:pt modelId="{7DE18234-6C7E-44DF-9191-7F037E404058}" type="pres">
      <dgm:prSet presAssocID="{5423C48C-231B-481F-B6E5-B529ED163AA8}" presName="dummy" presStyleCnt="0"/>
      <dgm:spPr/>
    </dgm:pt>
    <dgm:pt modelId="{A34195C7-14C3-48E7-8320-0927CA41A37B}" type="pres">
      <dgm:prSet presAssocID="{5423C48C-231B-481F-B6E5-B529ED163AA8}" presName="node" presStyleLbl="revTx" presStyleIdx="0" presStyleCnt="4">
        <dgm:presLayoutVars>
          <dgm:bulletEnabled val="1"/>
        </dgm:presLayoutVars>
      </dgm:prSet>
      <dgm:spPr/>
    </dgm:pt>
    <dgm:pt modelId="{2651BDAA-CE2A-4C92-ABEE-3801FC3C9515}" type="pres">
      <dgm:prSet presAssocID="{7D764A69-170E-4AC6-843B-8FC9973DD897}" presName="sibTrans" presStyleLbl="node1" presStyleIdx="0" presStyleCnt="4"/>
      <dgm:spPr/>
    </dgm:pt>
    <dgm:pt modelId="{974EB841-2BBB-456E-8519-3E3809515304}" type="pres">
      <dgm:prSet presAssocID="{88A35AF1-6696-4D4E-A9F9-4915467E5029}" presName="dummy" presStyleCnt="0"/>
      <dgm:spPr/>
    </dgm:pt>
    <dgm:pt modelId="{C5E16B77-5AD2-4785-875F-A920096E5124}" type="pres">
      <dgm:prSet presAssocID="{88A35AF1-6696-4D4E-A9F9-4915467E5029}" presName="node" presStyleLbl="revTx" presStyleIdx="1" presStyleCnt="4">
        <dgm:presLayoutVars>
          <dgm:bulletEnabled val="1"/>
        </dgm:presLayoutVars>
      </dgm:prSet>
      <dgm:spPr/>
    </dgm:pt>
    <dgm:pt modelId="{74289F60-9263-4E07-BCEA-6AAF9EAEE55B}" type="pres">
      <dgm:prSet presAssocID="{CFA94B32-D84F-4D67-8D22-F4877ED2FB92}" presName="sibTrans" presStyleLbl="node1" presStyleIdx="1" presStyleCnt="4"/>
      <dgm:spPr/>
    </dgm:pt>
    <dgm:pt modelId="{DECB080A-ED71-46A1-A7BD-459F34B9B322}" type="pres">
      <dgm:prSet presAssocID="{BA70ED75-E9F8-4087-BC54-338FC7466B8A}" presName="dummy" presStyleCnt="0"/>
      <dgm:spPr/>
    </dgm:pt>
    <dgm:pt modelId="{4D4656A8-2167-4EBC-9BE3-4DDAAFFFA4EA}" type="pres">
      <dgm:prSet presAssocID="{BA70ED75-E9F8-4087-BC54-338FC7466B8A}" presName="node" presStyleLbl="revTx" presStyleIdx="2" presStyleCnt="4">
        <dgm:presLayoutVars>
          <dgm:bulletEnabled val="1"/>
        </dgm:presLayoutVars>
      </dgm:prSet>
      <dgm:spPr/>
    </dgm:pt>
    <dgm:pt modelId="{6B367640-6B1F-42B6-B558-B45D14A178DD}" type="pres">
      <dgm:prSet presAssocID="{B1B22B5B-887E-4228-B649-197FE7DD37F2}" presName="sibTrans" presStyleLbl="node1" presStyleIdx="2" presStyleCnt="4"/>
      <dgm:spPr/>
    </dgm:pt>
    <dgm:pt modelId="{D26CA922-904B-4AB8-A71D-6E7527329750}" type="pres">
      <dgm:prSet presAssocID="{BBDA22C5-B188-4CE0-A160-EB50886DDD5F}" presName="dummy" presStyleCnt="0"/>
      <dgm:spPr/>
    </dgm:pt>
    <dgm:pt modelId="{A2B30841-6DB3-4BC4-B666-7A8BFBC12EF4}" type="pres">
      <dgm:prSet presAssocID="{BBDA22C5-B188-4CE0-A160-EB50886DDD5F}" presName="node" presStyleLbl="revTx" presStyleIdx="3" presStyleCnt="4">
        <dgm:presLayoutVars>
          <dgm:bulletEnabled val="1"/>
        </dgm:presLayoutVars>
      </dgm:prSet>
      <dgm:spPr/>
    </dgm:pt>
    <dgm:pt modelId="{881A77C6-6F19-4218-811C-7AD86EA75031}" type="pres">
      <dgm:prSet presAssocID="{5217A7ED-7311-475F-8CBD-916B812B71B4}" presName="sibTrans" presStyleLbl="node1" presStyleIdx="3" presStyleCnt="4"/>
      <dgm:spPr/>
    </dgm:pt>
  </dgm:ptLst>
  <dgm:cxnLst>
    <dgm:cxn modelId="{C2755119-B9DA-4337-8783-5FD17E26FCCF}" type="presOf" srcId="{B1B22B5B-887E-4228-B649-197FE7DD37F2}" destId="{6B367640-6B1F-42B6-B558-B45D14A178DD}" srcOrd="0" destOrd="0" presId="urn:microsoft.com/office/officeart/2005/8/layout/cycle1"/>
    <dgm:cxn modelId="{BC22CB21-D73E-4F71-9817-C760D39132A7}" type="presOf" srcId="{BBDA22C5-B188-4CE0-A160-EB50886DDD5F}" destId="{A2B30841-6DB3-4BC4-B666-7A8BFBC12EF4}" srcOrd="0" destOrd="0" presId="urn:microsoft.com/office/officeart/2005/8/layout/cycle1"/>
    <dgm:cxn modelId="{EE6F2D26-56FE-4D05-9DD2-4EE0F6F8F09E}" type="presOf" srcId="{5217A7ED-7311-475F-8CBD-916B812B71B4}" destId="{881A77C6-6F19-4218-811C-7AD86EA75031}" srcOrd="0" destOrd="0" presId="urn:microsoft.com/office/officeart/2005/8/layout/cycle1"/>
    <dgm:cxn modelId="{5BF82F2B-A739-4658-B27F-5BB58F062281}" srcId="{BBDA22C5-B188-4CE0-A160-EB50886DDD5F}" destId="{F0D14D21-88D4-4D04-896F-1C6E3A11F4A3}" srcOrd="0" destOrd="0" parTransId="{95FF6C40-97B7-47A5-A236-0B82AB09ED00}" sibTransId="{3F7E9911-4DBD-438C-931E-3416558D37C5}"/>
    <dgm:cxn modelId="{A6288539-037A-4281-BD41-8883788A15E0}" type="presOf" srcId="{F0D14D21-88D4-4D04-896F-1C6E3A11F4A3}" destId="{A2B30841-6DB3-4BC4-B666-7A8BFBC12EF4}" srcOrd="0" destOrd="1" presId="urn:microsoft.com/office/officeart/2005/8/layout/cycle1"/>
    <dgm:cxn modelId="{BC609761-4D94-4030-98CA-5684E187920B}" srcId="{78493253-7B25-462D-877F-1C5E2E1DE757}" destId="{BA70ED75-E9F8-4087-BC54-338FC7466B8A}" srcOrd="2" destOrd="0" parTransId="{4541ADB7-5761-4A7D-9DA9-DD69D017777A}" sibTransId="{B1B22B5B-887E-4228-B649-197FE7DD37F2}"/>
    <dgm:cxn modelId="{78504543-A84C-4A12-A80E-7F778CAD134F}" srcId="{BA70ED75-E9F8-4087-BC54-338FC7466B8A}" destId="{6E0BAC1B-B2BD-408A-91E9-312B1384FE83}" srcOrd="0" destOrd="0" parTransId="{172DC471-4E90-4D95-BAA8-DB8A5331EECA}" sibTransId="{6338F981-AF2A-4BC8-B6C0-4CA9DED6D086}"/>
    <dgm:cxn modelId="{7794244B-D15E-47C5-9317-A64E687EFFE3}" srcId="{78493253-7B25-462D-877F-1C5E2E1DE757}" destId="{5423C48C-231B-481F-B6E5-B529ED163AA8}" srcOrd="0" destOrd="0" parTransId="{CF83AC7B-F5C0-476A-9DA2-DD88457C735F}" sibTransId="{7D764A69-170E-4AC6-843B-8FC9973DD897}"/>
    <dgm:cxn modelId="{9E69B255-4EE8-49F8-9643-23AFF53E4455}" srcId="{88A35AF1-6696-4D4E-A9F9-4915467E5029}" destId="{80864D5D-2BC7-453D-BDDF-A72AADB5C317}" srcOrd="0" destOrd="0" parTransId="{D90D5422-9C48-4A64-8103-491985982B10}" sibTransId="{B28A6719-E2B6-46C3-A312-20C4BF54C7D2}"/>
    <dgm:cxn modelId="{47B39179-0D5A-4599-99E5-2B1FBE64084F}" type="presOf" srcId="{BA70ED75-E9F8-4087-BC54-338FC7466B8A}" destId="{4D4656A8-2167-4EBC-9BE3-4DDAAFFFA4EA}" srcOrd="0" destOrd="0" presId="urn:microsoft.com/office/officeart/2005/8/layout/cycle1"/>
    <dgm:cxn modelId="{3A980589-C1F4-4FF2-A321-92A85739AC6A}" type="presOf" srcId="{78493253-7B25-462D-877F-1C5E2E1DE757}" destId="{044A5472-FB61-4B68-B3B5-CFCBEA9D230D}" srcOrd="0" destOrd="0" presId="urn:microsoft.com/office/officeart/2005/8/layout/cycle1"/>
    <dgm:cxn modelId="{A99E04A8-8D17-4930-88E1-1F7438741524}" srcId="{78493253-7B25-462D-877F-1C5E2E1DE757}" destId="{BBDA22C5-B188-4CE0-A160-EB50886DDD5F}" srcOrd="3" destOrd="0" parTransId="{280F4B12-7576-4CD1-8F05-F24644AF19C5}" sibTransId="{5217A7ED-7311-475F-8CBD-916B812B71B4}"/>
    <dgm:cxn modelId="{A1B140AA-3BA1-4C10-9DDD-CA898625937D}" srcId="{5423C48C-231B-481F-B6E5-B529ED163AA8}" destId="{F64C32B0-EC04-45BF-82B6-C60F5D8BDA28}" srcOrd="0" destOrd="0" parTransId="{C537E849-5324-4CFE-ACC7-2576AC9A175F}" sibTransId="{847E298F-932F-491D-94E2-0B14F847C9C5}"/>
    <dgm:cxn modelId="{41DAC9AC-7F14-4E47-942D-D0BA53BF079E}" type="presOf" srcId="{6E0BAC1B-B2BD-408A-91E9-312B1384FE83}" destId="{4D4656A8-2167-4EBC-9BE3-4DDAAFFFA4EA}" srcOrd="0" destOrd="1" presId="urn:microsoft.com/office/officeart/2005/8/layout/cycle1"/>
    <dgm:cxn modelId="{1DFFCEB4-1617-4176-8999-A9D9FD683D4D}" type="presOf" srcId="{7D764A69-170E-4AC6-843B-8FC9973DD897}" destId="{2651BDAA-CE2A-4C92-ABEE-3801FC3C9515}" srcOrd="0" destOrd="0" presId="urn:microsoft.com/office/officeart/2005/8/layout/cycle1"/>
    <dgm:cxn modelId="{D0D1A8C8-567D-4336-AD79-9D7E03D1B157}" srcId="{78493253-7B25-462D-877F-1C5E2E1DE757}" destId="{88A35AF1-6696-4D4E-A9F9-4915467E5029}" srcOrd="1" destOrd="0" parTransId="{F138D7D1-3C8F-4F08-83CD-78FDD2083981}" sibTransId="{CFA94B32-D84F-4D67-8D22-F4877ED2FB92}"/>
    <dgm:cxn modelId="{8450C5CC-52FB-4DAB-9557-91310EC719E0}" type="presOf" srcId="{88A35AF1-6696-4D4E-A9F9-4915467E5029}" destId="{C5E16B77-5AD2-4785-875F-A920096E5124}" srcOrd="0" destOrd="0" presId="urn:microsoft.com/office/officeart/2005/8/layout/cycle1"/>
    <dgm:cxn modelId="{6F36A9E5-2C36-4BA4-9B8E-8815799B7A29}" type="presOf" srcId="{80864D5D-2BC7-453D-BDDF-A72AADB5C317}" destId="{C5E16B77-5AD2-4785-875F-A920096E5124}" srcOrd="0" destOrd="1" presId="urn:microsoft.com/office/officeart/2005/8/layout/cycle1"/>
    <dgm:cxn modelId="{2A185EE9-C6FE-4590-AAF4-FC5CDAF0311C}" type="presOf" srcId="{F64C32B0-EC04-45BF-82B6-C60F5D8BDA28}" destId="{A34195C7-14C3-48E7-8320-0927CA41A37B}" srcOrd="0" destOrd="1" presId="urn:microsoft.com/office/officeart/2005/8/layout/cycle1"/>
    <dgm:cxn modelId="{8D7846EB-0D68-4A7E-9394-0FE06C83FA06}" type="presOf" srcId="{CFA94B32-D84F-4D67-8D22-F4877ED2FB92}" destId="{74289F60-9263-4E07-BCEA-6AAF9EAEE55B}" srcOrd="0" destOrd="0" presId="urn:microsoft.com/office/officeart/2005/8/layout/cycle1"/>
    <dgm:cxn modelId="{94ABDBFC-BF8E-4764-9811-0397B2572A49}" type="presOf" srcId="{5423C48C-231B-481F-B6E5-B529ED163AA8}" destId="{A34195C7-14C3-48E7-8320-0927CA41A37B}" srcOrd="0" destOrd="0" presId="urn:microsoft.com/office/officeart/2005/8/layout/cycle1"/>
    <dgm:cxn modelId="{3FA280E4-3F65-4372-A6C5-67E056B2F728}" type="presParOf" srcId="{044A5472-FB61-4B68-B3B5-CFCBEA9D230D}" destId="{7DE18234-6C7E-44DF-9191-7F037E404058}" srcOrd="0" destOrd="0" presId="urn:microsoft.com/office/officeart/2005/8/layout/cycle1"/>
    <dgm:cxn modelId="{3E0C3EFA-349F-448E-B499-A9278209FB6F}" type="presParOf" srcId="{044A5472-FB61-4B68-B3B5-CFCBEA9D230D}" destId="{A34195C7-14C3-48E7-8320-0927CA41A37B}" srcOrd="1" destOrd="0" presId="urn:microsoft.com/office/officeart/2005/8/layout/cycle1"/>
    <dgm:cxn modelId="{FF5A5D79-2CB7-4AA8-8975-108C44CD8F55}" type="presParOf" srcId="{044A5472-FB61-4B68-B3B5-CFCBEA9D230D}" destId="{2651BDAA-CE2A-4C92-ABEE-3801FC3C9515}" srcOrd="2" destOrd="0" presId="urn:microsoft.com/office/officeart/2005/8/layout/cycle1"/>
    <dgm:cxn modelId="{B7AB453C-5C2C-418E-933A-E79623E001DD}" type="presParOf" srcId="{044A5472-FB61-4B68-B3B5-CFCBEA9D230D}" destId="{974EB841-2BBB-456E-8519-3E3809515304}" srcOrd="3" destOrd="0" presId="urn:microsoft.com/office/officeart/2005/8/layout/cycle1"/>
    <dgm:cxn modelId="{66677A10-AA8E-4A27-A64A-742CFC43F1F0}" type="presParOf" srcId="{044A5472-FB61-4B68-B3B5-CFCBEA9D230D}" destId="{C5E16B77-5AD2-4785-875F-A920096E5124}" srcOrd="4" destOrd="0" presId="urn:microsoft.com/office/officeart/2005/8/layout/cycle1"/>
    <dgm:cxn modelId="{A19465D1-2EDE-41A9-90F8-6ED5B9DDDD8B}" type="presParOf" srcId="{044A5472-FB61-4B68-B3B5-CFCBEA9D230D}" destId="{74289F60-9263-4E07-BCEA-6AAF9EAEE55B}" srcOrd="5" destOrd="0" presId="urn:microsoft.com/office/officeart/2005/8/layout/cycle1"/>
    <dgm:cxn modelId="{6B688BA8-695C-44E9-9086-E6191114D84D}" type="presParOf" srcId="{044A5472-FB61-4B68-B3B5-CFCBEA9D230D}" destId="{DECB080A-ED71-46A1-A7BD-459F34B9B322}" srcOrd="6" destOrd="0" presId="urn:microsoft.com/office/officeart/2005/8/layout/cycle1"/>
    <dgm:cxn modelId="{B8305A22-177A-4BA6-87EF-D1AACE53B04A}" type="presParOf" srcId="{044A5472-FB61-4B68-B3B5-CFCBEA9D230D}" destId="{4D4656A8-2167-4EBC-9BE3-4DDAAFFFA4EA}" srcOrd="7" destOrd="0" presId="urn:microsoft.com/office/officeart/2005/8/layout/cycle1"/>
    <dgm:cxn modelId="{E7E68CEA-7E3D-465F-B9D6-FD12822D4CEE}" type="presParOf" srcId="{044A5472-FB61-4B68-B3B5-CFCBEA9D230D}" destId="{6B367640-6B1F-42B6-B558-B45D14A178DD}" srcOrd="8" destOrd="0" presId="urn:microsoft.com/office/officeart/2005/8/layout/cycle1"/>
    <dgm:cxn modelId="{087A4C43-54C6-4E81-8A3D-A792A7E29DE8}" type="presParOf" srcId="{044A5472-FB61-4B68-B3B5-CFCBEA9D230D}" destId="{D26CA922-904B-4AB8-A71D-6E7527329750}" srcOrd="9" destOrd="0" presId="urn:microsoft.com/office/officeart/2005/8/layout/cycle1"/>
    <dgm:cxn modelId="{A83CDFD7-3BFE-440E-A2AA-25FFF63C9A59}" type="presParOf" srcId="{044A5472-FB61-4B68-B3B5-CFCBEA9D230D}" destId="{A2B30841-6DB3-4BC4-B666-7A8BFBC12EF4}" srcOrd="10" destOrd="0" presId="urn:microsoft.com/office/officeart/2005/8/layout/cycle1"/>
    <dgm:cxn modelId="{CFFAF47D-C90A-4A7F-AE68-99B545EB20E7}" type="presParOf" srcId="{044A5472-FB61-4B68-B3B5-CFCBEA9D230D}" destId="{881A77C6-6F19-4218-811C-7AD86EA75031}" srcOrd="11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F18E2F-70B4-4F9F-B0F5-65972B1CEC28}">
      <dsp:nvSpPr>
        <dsp:cNvPr id="0" name=""/>
        <dsp:cNvSpPr/>
      </dsp:nvSpPr>
      <dsp:spPr>
        <a:xfrm rot="5400000">
          <a:off x="-395221" y="402005"/>
          <a:ext cx="2634807" cy="184436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b="1" kern="1200" dirty="0"/>
            <a:t>Données &amp; </a:t>
          </a:r>
          <a:r>
            <a:rPr lang="en-GB" sz="2800" b="1" kern="1200" dirty="0" err="1"/>
            <a:t>Événements</a:t>
          </a:r>
          <a:r>
            <a:rPr lang="en-GB" sz="2800" b="1" kern="1200" dirty="0"/>
            <a:t> </a:t>
          </a:r>
        </a:p>
      </dsp:txBody>
      <dsp:txXfrm rot="-5400000">
        <a:off x="1" y="928967"/>
        <a:ext cx="1844365" cy="790442"/>
      </dsp:txXfrm>
    </dsp:sp>
    <dsp:sp modelId="{1ED04C27-C0B7-4948-9D8E-86B38F0C82C5}">
      <dsp:nvSpPr>
        <dsp:cNvPr id="0" name=""/>
        <dsp:cNvSpPr/>
      </dsp:nvSpPr>
      <dsp:spPr>
        <a:xfrm rot="5400000">
          <a:off x="6351919" y="-4500770"/>
          <a:ext cx="1713525" cy="1072863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2700" rIns="12700" bIns="127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kern="1200" dirty="0"/>
            <a:t>Event Logs (WMS/ERP)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kern="1200" dirty="0"/>
            <a:t>Sensors / IoT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kern="1200" dirty="0"/>
            <a:t>Queues &amp; Waiting Times</a:t>
          </a:r>
        </a:p>
      </dsp:txBody>
      <dsp:txXfrm rot="-5400000">
        <a:off x="1844365" y="90431"/>
        <a:ext cx="10644987" cy="1546231"/>
      </dsp:txXfrm>
    </dsp:sp>
    <dsp:sp modelId="{0F331EF9-B1E1-4AF4-B555-C517C41A906F}">
      <dsp:nvSpPr>
        <dsp:cNvPr id="0" name=""/>
        <dsp:cNvSpPr/>
      </dsp:nvSpPr>
      <dsp:spPr>
        <a:xfrm rot="5400000">
          <a:off x="-395221" y="2849717"/>
          <a:ext cx="2634807" cy="184436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kern="1200" dirty="0"/>
            <a:t>IA (Process Mining + RL)</a:t>
          </a:r>
        </a:p>
      </dsp:txBody>
      <dsp:txXfrm rot="-5400000">
        <a:off x="1" y="3376679"/>
        <a:ext cx="1844365" cy="790442"/>
      </dsp:txXfrm>
    </dsp:sp>
    <dsp:sp modelId="{D68E2174-89AC-4643-918B-7A739FA4FB2A}">
      <dsp:nvSpPr>
        <dsp:cNvPr id="0" name=""/>
        <dsp:cNvSpPr/>
      </dsp:nvSpPr>
      <dsp:spPr>
        <a:xfrm rot="5400000">
          <a:off x="6352370" y="-2053508"/>
          <a:ext cx="1712624" cy="10728634"/>
        </a:xfrm>
        <a:prstGeom prst="round2SameRect">
          <a:avLst/>
        </a:prstGeom>
        <a:solidFill>
          <a:prstClr val="white">
            <a:alpha val="90000"/>
            <a:hueOff val="0"/>
            <a:satOff val="0"/>
            <a:lumOff val="0"/>
            <a:alphaOff val="0"/>
          </a:prst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2700" rIns="12700" bIns="127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/>
              <a:ea typeface="+mn-ea"/>
              <a:cs typeface="+mn-cs"/>
            </a:rPr>
            <a:t>Process Mining – Insights</a:t>
          </a:r>
          <a:endParaRPr lang="en-GB" sz="20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Calibri"/>
            <a:ea typeface="+mn-ea"/>
            <a:cs typeface="+mn-cs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/>
              <a:ea typeface="+mn-ea"/>
              <a:cs typeface="+mn-cs"/>
            </a:rPr>
            <a:t>Reinforcement Learning – Policy/Decision</a:t>
          </a:r>
          <a:endParaRPr lang="en-GB" sz="20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Calibri"/>
            <a:ea typeface="+mn-ea"/>
            <a:cs typeface="+mn-cs"/>
          </a:endParaRPr>
        </a:p>
      </dsp:txBody>
      <dsp:txXfrm rot="-5400000">
        <a:off x="1844366" y="2538099"/>
        <a:ext cx="10645031" cy="1545418"/>
      </dsp:txXfrm>
    </dsp:sp>
    <dsp:sp modelId="{EE92EA9D-3633-48E5-93C0-9632182AB217}">
      <dsp:nvSpPr>
        <dsp:cNvPr id="0" name=""/>
        <dsp:cNvSpPr/>
      </dsp:nvSpPr>
      <dsp:spPr>
        <a:xfrm rot="5400000">
          <a:off x="-395221" y="5297429"/>
          <a:ext cx="2634807" cy="184436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kern="1200" dirty="0" err="1"/>
            <a:t>Exécution</a:t>
          </a:r>
          <a:r>
            <a:rPr lang="en-GB" sz="2600" kern="1200" dirty="0"/>
            <a:t> </a:t>
          </a:r>
          <a:r>
            <a:rPr lang="en-GB" sz="2600" kern="1200" dirty="0" err="1"/>
            <a:t>décentralisée</a:t>
          </a:r>
          <a:endParaRPr lang="en-GB" sz="2600" kern="1200" dirty="0"/>
        </a:p>
      </dsp:txBody>
      <dsp:txXfrm rot="-5400000">
        <a:off x="1" y="5824391"/>
        <a:ext cx="1844365" cy="790442"/>
      </dsp:txXfrm>
    </dsp:sp>
    <dsp:sp modelId="{043D0BA8-E8E4-484E-941F-CD3869E5F3EA}">
      <dsp:nvSpPr>
        <dsp:cNvPr id="0" name=""/>
        <dsp:cNvSpPr/>
      </dsp:nvSpPr>
      <dsp:spPr>
        <a:xfrm rot="5400000">
          <a:off x="6352370" y="394203"/>
          <a:ext cx="1712624" cy="10728634"/>
        </a:xfrm>
        <a:prstGeom prst="round2SameRect">
          <a:avLst/>
        </a:prstGeom>
        <a:solidFill>
          <a:prstClr val="white">
            <a:alpha val="90000"/>
            <a:hueOff val="0"/>
            <a:satOff val="0"/>
            <a:lumOff val="0"/>
            <a:alphaOff val="0"/>
          </a:prst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2700" rIns="12700" bIns="127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/>
              <a:ea typeface="+mn-ea"/>
              <a:cs typeface="+mn-cs"/>
            </a:rPr>
            <a:t>Robots (Agents)</a:t>
          </a:r>
          <a:br>
            <a:rPr lang="en-GB" sz="20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/>
              <a:ea typeface="+mn-ea"/>
              <a:cs typeface="+mn-cs"/>
            </a:rPr>
          </a:br>
          <a:r>
            <a:rPr lang="en-GB" sz="20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/>
              <a:ea typeface="+mn-ea"/>
              <a:cs typeface="+mn-cs"/>
            </a:rPr>
            <a:t>Opérateurs (HMI léger)</a:t>
          </a:r>
          <a:endParaRPr lang="en-GB" sz="20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Calibri"/>
            <a:ea typeface="+mn-ea"/>
            <a:cs typeface="+mn-cs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/>
              <a:ea typeface="+mn-ea"/>
              <a:cs typeface="+mn-cs"/>
            </a:rPr>
            <a:t>RPA Bots</a:t>
          </a:r>
          <a:endParaRPr lang="en-GB" sz="20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Calibri"/>
            <a:ea typeface="+mn-ea"/>
            <a:cs typeface="+mn-cs"/>
          </a:endParaRPr>
        </a:p>
      </dsp:txBody>
      <dsp:txXfrm rot="-5400000">
        <a:off x="1844366" y="4985811"/>
        <a:ext cx="10645031" cy="154541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4195C7-14C3-48E7-8320-0927CA41A37B}">
      <dsp:nvSpPr>
        <dsp:cNvPr id="0" name=""/>
        <dsp:cNvSpPr/>
      </dsp:nvSpPr>
      <dsp:spPr>
        <a:xfrm>
          <a:off x="7247984" y="192280"/>
          <a:ext cx="3086099" cy="30860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b="1" kern="1200" dirty="0">
              <a:solidFill>
                <a:schemeClr val="bg1"/>
              </a:solidFill>
              <a:latin typeface="Calibri"/>
              <a:ea typeface="+mn-ea"/>
              <a:cs typeface="+mn-cs"/>
            </a:rPr>
            <a:t>Events &amp; Data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200" kern="1200" dirty="0">
              <a:solidFill>
                <a:schemeClr val="bg1"/>
              </a:solidFill>
              <a:latin typeface="Calibri"/>
              <a:ea typeface="+mn-ea"/>
              <a:cs typeface="+mn-cs"/>
            </a:rPr>
            <a:t>WMS/ERP, capteurs, files, timestamps</a:t>
          </a:r>
          <a:endParaRPr lang="en-GB" sz="2200" kern="1200" dirty="0">
            <a:solidFill>
              <a:schemeClr val="bg1"/>
            </a:solidFill>
            <a:latin typeface="Calibri"/>
            <a:ea typeface="+mn-ea"/>
            <a:cs typeface="+mn-cs"/>
          </a:endParaRPr>
        </a:p>
      </dsp:txBody>
      <dsp:txXfrm>
        <a:off x="7247984" y="192280"/>
        <a:ext cx="3086099" cy="3086099"/>
      </dsp:txXfrm>
    </dsp:sp>
    <dsp:sp modelId="{2651BDAA-CE2A-4C92-ABEE-3801FC3C9515}">
      <dsp:nvSpPr>
        <dsp:cNvPr id="0" name=""/>
        <dsp:cNvSpPr/>
      </dsp:nvSpPr>
      <dsp:spPr>
        <a:xfrm>
          <a:off x="1816669" y="-1365"/>
          <a:ext cx="8711061" cy="8711061"/>
        </a:xfrm>
        <a:prstGeom prst="circularArrow">
          <a:avLst>
            <a:gd name="adj1" fmla="val 6908"/>
            <a:gd name="adj2" fmla="val 465850"/>
            <a:gd name="adj3" fmla="val 547318"/>
            <a:gd name="adj4" fmla="val 20586832"/>
            <a:gd name="adj5" fmla="val 806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noFill/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C5E16B77-5AD2-4785-875F-A920096E5124}">
      <dsp:nvSpPr>
        <dsp:cNvPr id="0" name=""/>
        <dsp:cNvSpPr/>
      </dsp:nvSpPr>
      <dsp:spPr>
        <a:xfrm>
          <a:off x="7247984" y="5429950"/>
          <a:ext cx="3086099" cy="30860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b="1" kern="1200" dirty="0">
              <a:solidFill>
                <a:schemeClr val="bg1"/>
              </a:solidFill>
              <a:latin typeface="Calibri"/>
              <a:ea typeface="+mn-ea"/>
              <a:cs typeface="+mn-cs"/>
            </a:rPr>
            <a:t>Process Mining – Insights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200" kern="1200" dirty="0">
              <a:solidFill>
                <a:schemeClr val="bg1"/>
              </a:solidFill>
              <a:latin typeface="Calibri"/>
              <a:ea typeface="+mn-ea"/>
              <a:cs typeface="+mn-cs"/>
            </a:rPr>
            <a:t>discovery, conformance, KPI, bottlenecks</a:t>
          </a:r>
        </a:p>
      </dsp:txBody>
      <dsp:txXfrm>
        <a:off x="7247984" y="5429950"/>
        <a:ext cx="3086099" cy="3086099"/>
      </dsp:txXfrm>
    </dsp:sp>
    <dsp:sp modelId="{74289F60-9263-4E07-BCEA-6AAF9EAEE55B}">
      <dsp:nvSpPr>
        <dsp:cNvPr id="0" name=""/>
        <dsp:cNvSpPr/>
      </dsp:nvSpPr>
      <dsp:spPr>
        <a:xfrm>
          <a:off x="1816669" y="-1365"/>
          <a:ext cx="8711061" cy="8711061"/>
        </a:xfrm>
        <a:prstGeom prst="circularArrow">
          <a:avLst>
            <a:gd name="adj1" fmla="val 6908"/>
            <a:gd name="adj2" fmla="val 465850"/>
            <a:gd name="adj3" fmla="val 5947318"/>
            <a:gd name="adj4" fmla="val 4386832"/>
            <a:gd name="adj5" fmla="val 806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noFill/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4D4656A8-2167-4EBC-9BE3-4DDAAFFFA4EA}">
      <dsp:nvSpPr>
        <dsp:cNvPr id="0" name=""/>
        <dsp:cNvSpPr/>
      </dsp:nvSpPr>
      <dsp:spPr>
        <a:xfrm>
          <a:off x="2010315" y="5429950"/>
          <a:ext cx="3086099" cy="30860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b="1" kern="1200">
              <a:solidFill>
                <a:schemeClr val="bg1"/>
              </a:solidFill>
              <a:latin typeface="Calibri"/>
              <a:ea typeface="+mn-ea"/>
              <a:cs typeface="+mn-cs"/>
            </a:rPr>
            <a:t>RL – Policy / Decision</a:t>
          </a:r>
          <a:endParaRPr lang="en-GB" sz="2800" b="1" kern="1200" dirty="0">
            <a:solidFill>
              <a:schemeClr val="bg1"/>
            </a:solidFill>
            <a:latin typeface="Calibri"/>
            <a:ea typeface="+mn-ea"/>
            <a:cs typeface="+mn-cs"/>
          </a:endParaRP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200" kern="1200" dirty="0">
              <a:solidFill>
                <a:schemeClr val="bg1"/>
              </a:solidFill>
              <a:latin typeface="Calibri"/>
              <a:ea typeface="+mn-ea"/>
              <a:cs typeface="+mn-cs"/>
            </a:rPr>
            <a:t>state sₜ, action aₜ, reward rₜ, update </a:t>
          </a:r>
          <a:r>
            <a:rPr lang="el-GR" sz="2200" kern="1200" dirty="0">
              <a:solidFill>
                <a:schemeClr val="bg1"/>
              </a:solidFill>
              <a:latin typeface="Calibri"/>
              <a:ea typeface="+mn-ea"/>
              <a:cs typeface="+mn-cs"/>
            </a:rPr>
            <a:t>π (</a:t>
          </a:r>
          <a:r>
            <a:rPr lang="en-GB" sz="2200" kern="1200" dirty="0">
              <a:solidFill>
                <a:schemeClr val="bg1"/>
              </a:solidFill>
              <a:latin typeface="Calibri"/>
              <a:ea typeface="+mn-ea"/>
              <a:cs typeface="+mn-cs"/>
            </a:rPr>
            <a:t>online)</a:t>
          </a:r>
        </a:p>
      </dsp:txBody>
      <dsp:txXfrm>
        <a:off x="2010315" y="5429950"/>
        <a:ext cx="3086099" cy="3086099"/>
      </dsp:txXfrm>
    </dsp:sp>
    <dsp:sp modelId="{6B367640-6B1F-42B6-B558-B45D14A178DD}">
      <dsp:nvSpPr>
        <dsp:cNvPr id="0" name=""/>
        <dsp:cNvSpPr/>
      </dsp:nvSpPr>
      <dsp:spPr>
        <a:xfrm>
          <a:off x="1816669" y="-1365"/>
          <a:ext cx="8711061" cy="8711061"/>
        </a:xfrm>
        <a:prstGeom prst="circularArrow">
          <a:avLst>
            <a:gd name="adj1" fmla="val 6908"/>
            <a:gd name="adj2" fmla="val 465850"/>
            <a:gd name="adj3" fmla="val 11347318"/>
            <a:gd name="adj4" fmla="val 9786832"/>
            <a:gd name="adj5" fmla="val 806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noFill/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A2B30841-6DB3-4BC4-B666-7A8BFBC12EF4}">
      <dsp:nvSpPr>
        <dsp:cNvPr id="0" name=""/>
        <dsp:cNvSpPr/>
      </dsp:nvSpPr>
      <dsp:spPr>
        <a:xfrm>
          <a:off x="2010315" y="192280"/>
          <a:ext cx="3086099" cy="30860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b="1" kern="1200" dirty="0">
              <a:solidFill>
                <a:prstClr val="white"/>
              </a:solidFill>
              <a:latin typeface="Calibri"/>
              <a:ea typeface="+mn-ea"/>
              <a:cs typeface="+mn-cs"/>
            </a:rPr>
            <a:t>Decentralized Execution (Agents)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200" kern="1200" dirty="0">
              <a:solidFill>
                <a:prstClr val="white"/>
              </a:solidFill>
              <a:latin typeface="Calibri"/>
              <a:ea typeface="+mn-ea"/>
              <a:cs typeface="+mn-cs"/>
            </a:rPr>
            <a:t>allocation locale, rescheduling, task switching</a:t>
          </a:r>
        </a:p>
      </dsp:txBody>
      <dsp:txXfrm>
        <a:off x="2010315" y="192280"/>
        <a:ext cx="3086099" cy="3086099"/>
      </dsp:txXfrm>
    </dsp:sp>
    <dsp:sp modelId="{881A77C6-6F19-4218-811C-7AD86EA75031}">
      <dsp:nvSpPr>
        <dsp:cNvPr id="0" name=""/>
        <dsp:cNvSpPr/>
      </dsp:nvSpPr>
      <dsp:spPr>
        <a:xfrm>
          <a:off x="1816669" y="-1365"/>
          <a:ext cx="8711061" cy="8711061"/>
        </a:xfrm>
        <a:prstGeom prst="circularArrow">
          <a:avLst>
            <a:gd name="adj1" fmla="val 6908"/>
            <a:gd name="adj2" fmla="val 465850"/>
            <a:gd name="adj3" fmla="val 16747318"/>
            <a:gd name="adj4" fmla="val 15186832"/>
            <a:gd name="adj5" fmla="val 806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noFill/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638170-A75E-4993-A5EA-B92340FFE6D6}" type="datetimeFigureOut">
              <a:rPr lang="en-GB" smtClean="0"/>
              <a:t>10/12/2025</a:t>
            </a:fld>
            <a:endParaRPr lang="en-GB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746AA9-2873-475D-9A68-EF4B7D6D78C1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46110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Good morning everyone. My name is Ayoub </a:t>
            </a:r>
            <a:r>
              <a:rPr lang="en-GB" dirty="0" err="1"/>
              <a:t>Kassimi</a:t>
            </a:r>
            <a:r>
              <a:rPr lang="en-GB" dirty="0"/>
              <a:t>, and I am pleased to present our work on </a:t>
            </a:r>
            <a:r>
              <a:rPr lang="en-GB" b="1" dirty="0"/>
              <a:t>AI-driven optimization of self-organizing business processes in smart operational systems</a:t>
            </a:r>
            <a:r>
              <a:rPr lang="en-GB" dirty="0"/>
              <a:t>.</a:t>
            </a:r>
          </a:p>
          <a:p>
            <a:r>
              <a:rPr lang="en-GB" dirty="0"/>
              <a:t>This work is a collaboration between </a:t>
            </a:r>
            <a:r>
              <a:rPr lang="en-GB" b="1" dirty="0"/>
              <a:t>Université Abdelmalek </a:t>
            </a:r>
            <a:r>
              <a:rPr lang="en-GB" b="1" dirty="0" err="1"/>
              <a:t>Essaâdi</a:t>
            </a:r>
            <a:r>
              <a:rPr lang="en-GB" dirty="0"/>
              <a:t> and my co-authors </a:t>
            </a:r>
            <a:r>
              <a:rPr lang="en-GB" b="1" dirty="0"/>
              <a:t>Azza </a:t>
            </a:r>
            <a:r>
              <a:rPr lang="en-GB" b="1" dirty="0" err="1"/>
              <a:t>Lajjam</a:t>
            </a:r>
            <a:r>
              <a:rPr lang="en-GB" dirty="0"/>
              <a:t> and </a:t>
            </a:r>
            <a:r>
              <a:rPr lang="en-GB" b="1" dirty="0"/>
              <a:t>Yassine </a:t>
            </a:r>
            <a:r>
              <a:rPr lang="en-GB" b="1" dirty="0" err="1"/>
              <a:t>Tabaa</a:t>
            </a:r>
            <a:r>
              <a:rPr lang="en-GB" dirty="0"/>
              <a:t>.</a:t>
            </a:r>
          </a:p>
          <a:p>
            <a:r>
              <a:rPr lang="en-GB" dirty="0"/>
              <a:t>In this talk, I will show how we can move from </a:t>
            </a:r>
            <a:r>
              <a:rPr lang="en-GB" b="1" dirty="0"/>
              <a:t>static, rule-based process management</a:t>
            </a:r>
            <a:r>
              <a:rPr lang="en-GB" dirty="0"/>
              <a:t> to </a:t>
            </a:r>
            <a:r>
              <a:rPr lang="en-GB" b="1" dirty="0"/>
              <a:t>continuous, self-organized decision-making</a:t>
            </a:r>
            <a:r>
              <a:rPr lang="en-GB" dirty="0"/>
              <a:t> driven by AI.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Bonjour, je suis </a:t>
            </a:r>
            <a:r>
              <a:rPr lang="fr-FR" b="1" dirty="0"/>
              <a:t>Ayoub </a:t>
            </a:r>
            <a:r>
              <a:rPr lang="fr-FR" b="1" dirty="0" err="1"/>
              <a:t>Kassimi</a:t>
            </a:r>
            <a:r>
              <a:rPr lang="fr-FR" dirty="0"/>
              <a:t>, ENSA Tétouan. Aujourd’hui, je présente un </a:t>
            </a:r>
            <a:r>
              <a:rPr lang="fr-FR" b="1" dirty="0"/>
              <a:t>cadre IA</a:t>
            </a:r>
            <a:r>
              <a:rPr lang="fr-FR" dirty="0"/>
              <a:t> qui permet à un processus opérationnel de </a:t>
            </a:r>
            <a:r>
              <a:rPr lang="fr-FR" b="1" dirty="0"/>
              <a:t>s’auto-adapter en temps réel</a:t>
            </a:r>
            <a:r>
              <a:rPr lang="fr-FR" dirty="0"/>
              <a:t>. L’idée est simple : on </a:t>
            </a:r>
            <a:r>
              <a:rPr lang="fr-FR" b="1" dirty="0"/>
              <a:t>observe</a:t>
            </a:r>
            <a:r>
              <a:rPr lang="fr-FR" dirty="0"/>
              <a:t> les événements du système, on </a:t>
            </a:r>
            <a:r>
              <a:rPr lang="fr-FR" b="1" dirty="0"/>
              <a:t>décide en continu</a:t>
            </a:r>
            <a:r>
              <a:rPr lang="fr-FR" dirty="0"/>
              <a:t> avec l’IA, puis on </a:t>
            </a:r>
            <a:r>
              <a:rPr lang="fr-FR" b="1" dirty="0"/>
              <a:t>réorganise localement</a:t>
            </a:r>
            <a:r>
              <a:rPr lang="fr-FR" dirty="0"/>
              <a:t> les ressources.</a:t>
            </a:r>
            <a:br>
              <a:rPr lang="fr-FR" dirty="0"/>
            </a:br>
            <a:r>
              <a:rPr lang="fr-FR" dirty="0"/>
              <a:t>Mon message clé : en combinant </a:t>
            </a:r>
            <a:r>
              <a:rPr lang="fr-FR" b="1" dirty="0"/>
              <a:t>Process Mining</a:t>
            </a:r>
            <a:r>
              <a:rPr lang="fr-FR" dirty="0"/>
              <a:t>, </a:t>
            </a:r>
            <a:r>
              <a:rPr lang="fr-FR" b="1" dirty="0" err="1"/>
              <a:t>Reinforcement</a:t>
            </a:r>
            <a:r>
              <a:rPr lang="fr-FR" b="1" dirty="0"/>
              <a:t> Learning</a:t>
            </a:r>
            <a:r>
              <a:rPr lang="fr-FR" dirty="0"/>
              <a:t> et </a:t>
            </a:r>
            <a:r>
              <a:rPr lang="fr-FR" b="1" dirty="0"/>
              <a:t>exécution décentralisée</a:t>
            </a:r>
            <a:r>
              <a:rPr lang="fr-FR" dirty="0"/>
              <a:t>, on vise </a:t>
            </a:r>
            <a:r>
              <a:rPr lang="fr-FR" b="1" dirty="0"/>
              <a:t>plus de débit</a:t>
            </a:r>
            <a:r>
              <a:rPr lang="fr-FR" dirty="0"/>
              <a:t>, </a:t>
            </a:r>
            <a:r>
              <a:rPr lang="fr-FR" b="1" dirty="0"/>
              <a:t>moins de latence de décision</a:t>
            </a:r>
            <a:r>
              <a:rPr lang="fr-FR" dirty="0"/>
              <a:t> et </a:t>
            </a:r>
            <a:r>
              <a:rPr lang="fr-FR" b="1" dirty="0"/>
              <a:t>plus de robustesse</a:t>
            </a:r>
            <a:r>
              <a:rPr lang="fr-FR" dirty="0"/>
              <a:t> face aux imprévus.</a:t>
            </a:r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746AA9-2873-475D-9A68-EF4B7D6D78C1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92562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Thank you very much for your attention.</a:t>
            </a:r>
          </a:p>
          <a:p>
            <a:r>
              <a:rPr lang="en-GB" dirty="0"/>
              <a:t>I will be happy to take your questions.</a:t>
            </a:r>
          </a:p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746AA9-2873-475D-9A68-EF4B7D6D78C1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18865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 many organizations today, business processes are still controlled by </a:t>
            </a:r>
            <a:r>
              <a:rPr lang="en-GB" b="1" dirty="0"/>
              <a:t>fixed workflows and static rules</a:t>
            </a:r>
            <a:r>
              <a:rPr lang="en-GB" dirty="0"/>
              <a:t>.</a:t>
            </a:r>
          </a:p>
          <a:p>
            <a:r>
              <a:rPr lang="en-GB" dirty="0"/>
              <a:t>This is often not enough when the environment is </a:t>
            </a:r>
            <a:r>
              <a:rPr lang="en-GB" b="1" dirty="0"/>
              <a:t>complex, volatile, and uncertain</a:t>
            </a:r>
            <a:r>
              <a:rPr lang="en-GB" dirty="0"/>
              <a:t>  for example in smart manufacturing, logistics, or warehousing.</a:t>
            </a:r>
          </a:p>
          <a:p>
            <a:r>
              <a:rPr lang="en-GB" dirty="0"/>
              <a:t>Our key idea is to treat the process as a </a:t>
            </a:r>
            <a:r>
              <a:rPr lang="en-GB" b="1" dirty="0"/>
              <a:t>self-organizing system</a:t>
            </a:r>
            <a:r>
              <a:rPr lang="en-GB" dirty="0"/>
              <a:t>, where decisions are not hard-coded once and for all, but </a:t>
            </a:r>
            <a:r>
              <a:rPr lang="en-GB" b="1" dirty="0"/>
              <a:t>continuously adapted</a:t>
            </a:r>
            <a:r>
              <a:rPr lang="en-GB" dirty="0"/>
              <a:t> based on </a:t>
            </a:r>
            <a:r>
              <a:rPr lang="en-GB" b="1" dirty="0"/>
              <a:t>data, learning, and local interactions</a:t>
            </a:r>
            <a:r>
              <a:rPr lang="en-GB" dirty="0"/>
              <a:t> between agents.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Dans les opérations réelles, le contexte </a:t>
            </a:r>
            <a:r>
              <a:rPr lang="fr-FR" b="1" dirty="0"/>
              <a:t>change vite</a:t>
            </a:r>
            <a:r>
              <a:rPr lang="fr-FR" dirty="0"/>
              <a:t> : pics de charge, pannes ponctuelles, priorités qui bougent. </a:t>
            </a:r>
          </a:p>
          <a:p>
            <a:r>
              <a:rPr lang="fr-FR" dirty="0"/>
              <a:t>Les modèles </a:t>
            </a:r>
            <a:r>
              <a:rPr lang="fr-FR" b="1" dirty="0"/>
              <a:t>BPM statiques</a:t>
            </a:r>
            <a:r>
              <a:rPr lang="fr-FR" dirty="0"/>
              <a:t> fonctionnent le jour où ils sont conçus, mais ils </a:t>
            </a:r>
            <a:r>
              <a:rPr lang="fr-FR" b="1" dirty="0"/>
              <a:t>dérivent</a:t>
            </a:r>
            <a:r>
              <a:rPr lang="fr-FR" dirty="0"/>
              <a:t> dès que l’environnement évolue.</a:t>
            </a:r>
            <a:br>
              <a:rPr lang="fr-FR" dirty="0"/>
            </a:br>
            <a:r>
              <a:rPr lang="fr-FR" dirty="0"/>
              <a:t>Ce dont on a besoin, ce n’est pas d’un re-design semestriel, mais d’une </a:t>
            </a:r>
            <a:r>
              <a:rPr lang="fr-FR" b="1" dirty="0"/>
              <a:t>adaptation pendant l’exécution</a:t>
            </a:r>
            <a:r>
              <a:rPr lang="fr-FR" dirty="0"/>
              <a:t> : les décisions doivent suivre le </a:t>
            </a:r>
            <a:r>
              <a:rPr lang="fr-FR" b="1" dirty="0"/>
              <a:t>rythme des événements</a:t>
            </a:r>
            <a:r>
              <a:rPr lang="fr-FR" dirty="0"/>
              <a:t>. Concrètement, si un camion imprévu arrive et crée un </a:t>
            </a:r>
            <a:r>
              <a:rPr lang="fr-FR" b="1" dirty="0"/>
              <a:t>pic</a:t>
            </a:r>
            <a:r>
              <a:rPr lang="fr-FR" dirty="0"/>
              <a:t> en zone B, le système doit </a:t>
            </a:r>
            <a:r>
              <a:rPr lang="fr-FR" b="1" dirty="0"/>
              <a:t>réaffecter</a:t>
            </a:r>
            <a:r>
              <a:rPr lang="fr-FR" dirty="0"/>
              <a:t> des ressources </a:t>
            </a:r>
            <a:r>
              <a:rPr lang="fr-FR" b="1" dirty="0"/>
              <a:t>tout de suite</a:t>
            </a:r>
            <a:r>
              <a:rPr lang="fr-FR" dirty="0"/>
              <a:t>, sans attendre une validation centrale lente.</a:t>
            </a:r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746AA9-2873-475D-9A68-EF4B7D6D78C1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26552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Traditional </a:t>
            </a:r>
            <a:r>
              <a:rPr lang="en-GB" b="1" dirty="0"/>
              <a:t>Business Process Management models</a:t>
            </a:r>
            <a:r>
              <a:rPr lang="en-GB" dirty="0"/>
              <a:t> are very good at describing and standardizing processes.</a:t>
            </a:r>
          </a:p>
          <a:p>
            <a:endParaRPr lang="en-GB" dirty="0"/>
          </a:p>
          <a:p>
            <a:r>
              <a:rPr lang="en-GB" dirty="0"/>
              <a:t>However, they </a:t>
            </a:r>
            <a:r>
              <a:rPr lang="en-GB" b="1" dirty="0"/>
              <a:t>struggle</a:t>
            </a:r>
            <a:r>
              <a:rPr lang="en-GB" dirty="0"/>
              <a:t> in environments that are: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highly </a:t>
            </a:r>
            <a:r>
              <a:rPr lang="en-GB" b="1" dirty="0"/>
              <a:t>dynamic</a:t>
            </a:r>
            <a:r>
              <a:rPr lang="en-GB" dirty="0"/>
              <a:t> – demand changes over time,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="1" dirty="0"/>
              <a:t>uncertain</a:t>
            </a:r>
            <a:r>
              <a:rPr lang="en-GB" dirty="0"/>
              <a:t> – disruptions and variability,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and require </a:t>
            </a:r>
            <a:r>
              <a:rPr lang="en-GB" b="1" dirty="0"/>
              <a:t>continuous decision-making</a:t>
            </a:r>
            <a:r>
              <a:rPr lang="en-GB" dirty="0"/>
              <a:t>.</a:t>
            </a:r>
          </a:p>
          <a:p>
            <a:endParaRPr lang="en-GB" dirty="0"/>
          </a:p>
          <a:p>
            <a:r>
              <a:rPr lang="en-GB" dirty="0"/>
              <a:t>Every time the context changes, humans must </a:t>
            </a:r>
            <a:r>
              <a:rPr lang="en-GB" b="1" dirty="0"/>
              <a:t>manually adjust rules, reconfigure workflows, and redesign dashboards</a:t>
            </a:r>
            <a:r>
              <a:rPr lang="en-GB" dirty="0"/>
              <a:t>.</a:t>
            </a:r>
            <a:br>
              <a:rPr lang="en-GB" dirty="0"/>
            </a:br>
            <a:endParaRPr lang="en-GB" dirty="0"/>
          </a:p>
          <a:p>
            <a:r>
              <a:rPr lang="en-GB" dirty="0"/>
              <a:t>This leads to </a:t>
            </a:r>
            <a:r>
              <a:rPr lang="en-GB" b="1" dirty="0"/>
              <a:t>slow adaptation</a:t>
            </a:r>
            <a:r>
              <a:rPr lang="en-GB" dirty="0"/>
              <a:t>, sub-optimal performance, and limited scalability.</a:t>
            </a:r>
          </a:p>
          <a:p>
            <a:r>
              <a:rPr lang="en-GB" dirty="0"/>
              <a:t>So our research question is:</a:t>
            </a:r>
            <a:br>
              <a:rPr lang="en-GB" dirty="0"/>
            </a:br>
            <a:r>
              <a:rPr lang="en-GB" b="1" dirty="0"/>
              <a:t>How can we design processes that adapt autonomously, in real time, without constantly rewriting the rules?</a:t>
            </a:r>
            <a:endParaRPr lang="en-GB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Le </a:t>
            </a:r>
            <a:r>
              <a:rPr lang="fr-FR" b="1" dirty="0"/>
              <a:t>verrou principal</a:t>
            </a:r>
            <a:r>
              <a:rPr lang="fr-FR" dirty="0"/>
              <a:t>, c’est la </a:t>
            </a:r>
            <a:r>
              <a:rPr lang="fr-FR" b="1" dirty="0"/>
              <a:t>décision</a:t>
            </a:r>
            <a:r>
              <a:rPr lang="fr-FR" dirty="0"/>
              <a:t>. Quand tout remonte à un centre de contrôle, on introduit de la </a:t>
            </a:r>
            <a:r>
              <a:rPr lang="fr-FR" b="1" dirty="0"/>
              <a:t>latence</a:t>
            </a:r>
            <a:r>
              <a:rPr lang="fr-FR" dirty="0"/>
              <a:t> : les décisions arrivent </a:t>
            </a:r>
            <a:r>
              <a:rPr lang="fr-FR" b="1" dirty="0"/>
              <a:t>trop tard</a:t>
            </a:r>
            <a:r>
              <a:rPr lang="fr-FR" dirty="0"/>
              <a:t>, et les files s’allongent.</a:t>
            </a:r>
          </a:p>
          <a:p>
            <a:br>
              <a:rPr lang="fr-FR" dirty="0"/>
            </a:br>
            <a:r>
              <a:rPr lang="fr-FR" dirty="0"/>
              <a:t>À l’inverse, avec des </a:t>
            </a:r>
            <a:r>
              <a:rPr lang="fr-FR" b="1" dirty="0" err="1"/>
              <a:t>micro-décisions</a:t>
            </a:r>
            <a:r>
              <a:rPr lang="fr-FR" b="1" dirty="0"/>
              <a:t> locales</a:t>
            </a:r>
            <a:r>
              <a:rPr lang="fr-FR" dirty="0"/>
              <a:t> mais </a:t>
            </a:r>
            <a:r>
              <a:rPr lang="fr-FR" b="1" dirty="0"/>
              <a:t>coordonnées</a:t>
            </a:r>
            <a:r>
              <a:rPr lang="fr-FR" dirty="0"/>
              <a:t>, on réagit </a:t>
            </a:r>
            <a:r>
              <a:rPr lang="fr-FR" b="1" dirty="0"/>
              <a:t>au plus près du terrain</a:t>
            </a:r>
            <a:r>
              <a:rPr lang="fr-FR" dirty="0"/>
              <a:t>. </a:t>
            </a:r>
          </a:p>
          <a:p>
            <a:r>
              <a:rPr lang="fr-FR" dirty="0"/>
              <a:t>On réduit la latence et on gagne en </a:t>
            </a:r>
            <a:r>
              <a:rPr lang="fr-FR" b="1" dirty="0"/>
              <a:t>robustesse</a:t>
            </a:r>
            <a:r>
              <a:rPr lang="fr-FR" dirty="0"/>
              <a:t> face aux aléas. </a:t>
            </a:r>
          </a:p>
          <a:p>
            <a:endParaRPr lang="fr-FR" dirty="0"/>
          </a:p>
          <a:p>
            <a:r>
              <a:rPr lang="fr-FR" dirty="0"/>
              <a:t>L’objectif n’est pas d’enlever l’humain, mais d’</a:t>
            </a:r>
            <a:r>
              <a:rPr lang="fr-FR" b="1" dirty="0"/>
              <a:t>automatiser les micro-réglages</a:t>
            </a:r>
            <a:r>
              <a:rPr lang="fr-FR" dirty="0"/>
              <a:t> que l’humain ferait de toute façon, pour libérer du temps sur les cas réellement complexes.</a:t>
            </a:r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746AA9-2873-475D-9A68-EF4B7D6D78C1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89639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To address this, we propose a </a:t>
            </a:r>
            <a:r>
              <a:rPr lang="en-GB" b="1" dirty="0"/>
              <a:t>hybrid framework</a:t>
            </a:r>
            <a:r>
              <a:rPr lang="en-GB" dirty="0"/>
              <a:t> that combines three main components:</a:t>
            </a:r>
          </a:p>
          <a:p>
            <a:pPr marL="228600" indent="-228600">
              <a:buFont typeface="+mj-lt"/>
              <a:buAutoNum type="arabicPeriod"/>
            </a:pPr>
            <a:r>
              <a:rPr lang="en-GB" b="1" dirty="0"/>
              <a:t>Process Mining</a:t>
            </a:r>
            <a:r>
              <a:rPr lang="en-GB" dirty="0"/>
              <a:t> : to continuously observe and understand how the process is actually executed in reality.</a:t>
            </a:r>
          </a:p>
          <a:p>
            <a:pPr marL="228600" indent="-228600">
              <a:buFont typeface="+mj-lt"/>
              <a:buAutoNum type="arabicPeriod"/>
            </a:pPr>
            <a:r>
              <a:rPr lang="en-GB" b="1" dirty="0"/>
              <a:t>Reinforcement Learning</a:t>
            </a:r>
            <a:r>
              <a:rPr lang="en-GB" dirty="0"/>
              <a:t> : to learn a </a:t>
            </a:r>
            <a:r>
              <a:rPr lang="en-GB" b="1" dirty="0"/>
              <a:t>decision policy</a:t>
            </a:r>
            <a:r>
              <a:rPr lang="en-GB" dirty="0"/>
              <a:t> that optimizes business KPIs over time.</a:t>
            </a:r>
          </a:p>
          <a:p>
            <a:pPr marL="228600" indent="-228600">
              <a:buFont typeface="+mj-lt"/>
              <a:buAutoNum type="arabicPeriod"/>
            </a:pPr>
            <a:r>
              <a:rPr lang="en-GB" b="1" dirty="0"/>
              <a:t>Decentralized execution</a:t>
            </a:r>
            <a:r>
              <a:rPr lang="en-GB" dirty="0"/>
              <a:t> : where local agents, such as robots or operators, apply this policy and </a:t>
            </a:r>
            <a:r>
              <a:rPr lang="en-GB" b="1" dirty="0"/>
              <a:t>self-organize</a:t>
            </a:r>
            <a:r>
              <a:rPr lang="en-GB" dirty="0"/>
              <a:t> the process.</a:t>
            </a:r>
          </a:p>
          <a:p>
            <a:pPr marL="0" indent="0">
              <a:buFont typeface="+mj-lt"/>
              <a:buNone/>
            </a:pPr>
            <a:endParaRPr lang="en-GB" dirty="0"/>
          </a:p>
          <a:p>
            <a:r>
              <a:rPr lang="en-GB" dirty="0"/>
              <a:t>All of this is integrated in a </a:t>
            </a:r>
            <a:r>
              <a:rPr lang="en-GB" b="1" dirty="0"/>
              <a:t>closed loop</a:t>
            </a:r>
            <a:r>
              <a:rPr lang="en-GB" dirty="0"/>
              <a:t>:</a:t>
            </a:r>
            <a:br>
              <a:rPr lang="en-GB" dirty="0"/>
            </a:br>
            <a:r>
              <a:rPr lang="en-GB" dirty="0"/>
              <a:t>event data is collected, transformed into meaningful state information, used to update the policy, and then applied back to process execution.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Notre </a:t>
            </a:r>
            <a:r>
              <a:rPr lang="fr-FR" b="1" dirty="0"/>
              <a:t>objectif</a:t>
            </a:r>
            <a:r>
              <a:rPr lang="fr-FR" dirty="0"/>
              <a:t> : un cadre IA qui </a:t>
            </a:r>
            <a:r>
              <a:rPr lang="fr-FR" b="1" dirty="0"/>
              <a:t>observe → décide → se reconfigure</a:t>
            </a:r>
            <a:r>
              <a:rPr lang="fr-FR" dirty="0"/>
              <a:t> en continu. </a:t>
            </a:r>
          </a:p>
          <a:p>
            <a:endParaRPr lang="fr-FR" dirty="0"/>
          </a:p>
          <a:p>
            <a:r>
              <a:rPr lang="fr-FR" dirty="0"/>
              <a:t>Deux </a:t>
            </a:r>
            <a:r>
              <a:rPr lang="fr-FR" b="1" dirty="0"/>
              <a:t>principes</a:t>
            </a:r>
            <a:r>
              <a:rPr lang="fr-FR" dirty="0"/>
              <a:t> le soutiennent : </a:t>
            </a:r>
            <a:r>
              <a:rPr lang="fr-FR" b="1" dirty="0"/>
              <a:t>auto-organisation</a:t>
            </a:r>
            <a:r>
              <a:rPr lang="fr-FR" dirty="0"/>
              <a:t> (décisions locales coordonnées) et </a:t>
            </a:r>
            <a:r>
              <a:rPr lang="fr-FR" b="1" dirty="0"/>
              <a:t>décision continue</a:t>
            </a:r>
            <a:r>
              <a:rPr lang="fr-FR" dirty="0"/>
              <a:t> (pas par vagues).</a:t>
            </a:r>
          </a:p>
          <a:p>
            <a:br>
              <a:rPr lang="fr-FR" dirty="0"/>
            </a:br>
            <a:r>
              <a:rPr lang="fr-FR" dirty="0"/>
              <a:t>La </a:t>
            </a:r>
            <a:r>
              <a:rPr lang="fr-FR" b="1" dirty="0"/>
              <a:t>contribution</a:t>
            </a:r>
            <a:r>
              <a:rPr lang="fr-FR" dirty="0"/>
              <a:t> : faire le </a:t>
            </a:r>
            <a:r>
              <a:rPr lang="fr-FR" b="1" dirty="0"/>
              <a:t>pont</a:t>
            </a:r>
            <a:r>
              <a:rPr lang="fr-FR" dirty="0"/>
              <a:t> entre l’automatisation classique et de </a:t>
            </a:r>
            <a:r>
              <a:rPr lang="fr-FR" b="1" dirty="0"/>
              <a:t>vrais systèmes auto-adaptatifs</a:t>
            </a:r>
            <a:r>
              <a:rPr lang="fr-FR" dirty="0"/>
              <a:t>. </a:t>
            </a:r>
          </a:p>
          <a:p>
            <a:endParaRPr lang="fr-FR" dirty="0"/>
          </a:p>
          <a:p>
            <a:r>
              <a:rPr lang="fr-FR" dirty="0"/>
              <a:t>En pratique, le processus s’ajuste </a:t>
            </a:r>
            <a:r>
              <a:rPr lang="fr-FR" b="1" dirty="0"/>
              <a:t>au fil des données</a:t>
            </a:r>
            <a:r>
              <a:rPr lang="fr-FR" dirty="0"/>
              <a:t>, et on </a:t>
            </a:r>
            <a:r>
              <a:rPr lang="fr-FR" b="1" dirty="0"/>
              <a:t>mesure</a:t>
            </a:r>
            <a:r>
              <a:rPr lang="fr-FR" dirty="0"/>
              <a:t> l’impact en termes de débit et de latence, avec </a:t>
            </a:r>
            <a:r>
              <a:rPr lang="fr-FR" b="1" dirty="0"/>
              <a:t>peu d’intervention humaine</a:t>
            </a:r>
            <a:r>
              <a:rPr lang="fr-FR" dirty="0"/>
              <a:t>.</a:t>
            </a:r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746AA9-2873-475D-9A68-EF4B7D6D78C1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10435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Let me detail the </a:t>
            </a:r>
            <a:r>
              <a:rPr lang="en-GB" b="1" dirty="0"/>
              <a:t>adaptation loop</a:t>
            </a:r>
            <a:r>
              <a:rPr lang="en-GB" dirty="0"/>
              <a:t>.</a:t>
            </a:r>
          </a:p>
          <a:p>
            <a:pPr marL="228600" indent="-228600">
              <a:buFont typeface="+mj-lt"/>
              <a:buAutoNum type="arabicPeriod"/>
            </a:pPr>
            <a:r>
              <a:rPr lang="en-GB" dirty="0"/>
              <a:t>First, we </a:t>
            </a:r>
            <a:r>
              <a:rPr lang="en-GB" b="1" dirty="0"/>
              <a:t>monitor</a:t>
            </a:r>
            <a:r>
              <a:rPr lang="en-GB" dirty="0"/>
              <a:t> the process through </a:t>
            </a:r>
            <a:r>
              <a:rPr lang="en-GB" b="1" dirty="0"/>
              <a:t>event logs</a:t>
            </a:r>
            <a:r>
              <a:rPr lang="en-GB" dirty="0"/>
              <a:t>.</a:t>
            </a:r>
            <a:br>
              <a:rPr lang="en-GB" dirty="0"/>
            </a:br>
            <a:r>
              <a:rPr lang="en-GB" dirty="0"/>
              <a:t>These logs contain case IDs, activities, timestamps, resources, and so on.</a:t>
            </a:r>
          </a:p>
          <a:p>
            <a:pPr marL="228600" indent="-228600">
              <a:buFont typeface="+mj-lt"/>
              <a:buAutoNum type="arabicPeriod"/>
            </a:pPr>
            <a:r>
              <a:rPr lang="en-GB" dirty="0"/>
              <a:t>Second, we </a:t>
            </a:r>
            <a:r>
              <a:rPr lang="en-GB" b="1" dirty="0" err="1"/>
              <a:t>analyze</a:t>
            </a:r>
            <a:r>
              <a:rPr lang="en-GB" dirty="0"/>
              <a:t> these logs using process mining to extract a </a:t>
            </a:r>
            <a:r>
              <a:rPr lang="en-GB" b="1" dirty="0"/>
              <a:t>state representation</a:t>
            </a:r>
            <a:r>
              <a:rPr lang="en-GB" dirty="0"/>
              <a:t>:</a:t>
            </a:r>
            <a:br>
              <a:rPr lang="en-GB" dirty="0"/>
            </a:br>
            <a:r>
              <a:rPr lang="en-GB" dirty="0"/>
              <a:t>queue lengths, waiting times, resource utilization, bottlenecks, etc.</a:t>
            </a:r>
          </a:p>
          <a:p>
            <a:pPr marL="228600" indent="-228600">
              <a:buFont typeface="+mj-lt"/>
              <a:buAutoNum type="arabicPeriod"/>
            </a:pPr>
            <a:r>
              <a:rPr lang="en-GB" dirty="0"/>
              <a:t>Third, a </a:t>
            </a:r>
            <a:r>
              <a:rPr lang="en-GB" b="1" dirty="0"/>
              <a:t>Reinforcement Learning agent</a:t>
            </a:r>
            <a:r>
              <a:rPr lang="en-GB" dirty="0"/>
              <a:t> uses this state to </a:t>
            </a:r>
            <a:r>
              <a:rPr lang="en-GB" b="1" dirty="0"/>
              <a:t>decide</a:t>
            </a:r>
            <a:r>
              <a:rPr lang="en-GB" dirty="0"/>
              <a:t> which action to take:</a:t>
            </a:r>
            <a:br>
              <a:rPr lang="en-GB" dirty="0"/>
            </a:br>
            <a:r>
              <a:rPr lang="en-GB" dirty="0"/>
              <a:t>for instance, reassigning a resource, rerouting a task, or changing priority.</a:t>
            </a:r>
          </a:p>
          <a:p>
            <a:r>
              <a:rPr lang="en-GB" dirty="0"/>
              <a:t>Finally, we </a:t>
            </a:r>
            <a:r>
              <a:rPr lang="en-GB" b="1" dirty="0"/>
              <a:t>act</a:t>
            </a:r>
            <a:r>
              <a:rPr lang="en-GB" dirty="0"/>
              <a:t> through local agents that apply these decisions.</a:t>
            </a:r>
            <a:br>
              <a:rPr lang="en-GB" dirty="0"/>
            </a:br>
            <a:r>
              <a:rPr lang="en-GB" dirty="0"/>
              <a:t>Their actions generate new events, which are fed back into the loop.</a:t>
            </a:r>
          </a:p>
          <a:p>
            <a:r>
              <a:rPr lang="en-GB" dirty="0"/>
              <a:t>In this way, the process can </a:t>
            </a:r>
            <a:r>
              <a:rPr lang="en-GB" b="1" dirty="0"/>
              <a:t>continuously adapt</a:t>
            </a:r>
            <a:r>
              <a:rPr lang="en-GB" dirty="0"/>
              <a:t> to changes in demand and context.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Voici la </a:t>
            </a:r>
            <a:r>
              <a:rPr lang="fr-FR" b="1" dirty="0"/>
              <a:t>photo statique</a:t>
            </a:r>
            <a:r>
              <a:rPr lang="fr-FR" dirty="0"/>
              <a:t> de la solution en </a:t>
            </a:r>
            <a:r>
              <a:rPr lang="fr-FR" b="1" dirty="0"/>
              <a:t>trois couches :</a:t>
            </a:r>
          </a:p>
          <a:p>
            <a:endParaRPr lang="fr-FR" b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Les </a:t>
            </a:r>
            <a:r>
              <a:rPr lang="fr-FR" b="1" dirty="0"/>
              <a:t>données d’événements</a:t>
            </a:r>
            <a:r>
              <a:rPr lang="fr-FR" dirty="0"/>
              <a:t> : commandes, </a:t>
            </a:r>
            <a:r>
              <a:rPr lang="fr-FR" b="1" dirty="0"/>
              <a:t>files d’attente</a:t>
            </a:r>
            <a:r>
              <a:rPr lang="fr-FR" dirty="0"/>
              <a:t>, positions, temps d’attente, capteurs.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l’</a:t>
            </a:r>
            <a:r>
              <a:rPr lang="fr-FR" b="1" dirty="0"/>
              <a:t>IA</a:t>
            </a:r>
            <a:r>
              <a:rPr lang="fr-FR" dirty="0"/>
              <a:t> : le </a:t>
            </a:r>
            <a:r>
              <a:rPr lang="fr-FR" b="1" dirty="0"/>
              <a:t>Process Mining</a:t>
            </a:r>
            <a:r>
              <a:rPr lang="fr-FR" dirty="0"/>
              <a:t> transforme ces événements en </a:t>
            </a:r>
            <a:r>
              <a:rPr lang="fr-FR" b="1" dirty="0"/>
              <a:t>insights</a:t>
            </a:r>
            <a:r>
              <a:rPr lang="fr-FR" dirty="0"/>
              <a:t> et en </a:t>
            </a:r>
            <a:r>
              <a:rPr lang="fr-FR" b="1" dirty="0"/>
              <a:t>états</a:t>
            </a:r>
            <a:r>
              <a:rPr lang="fr-FR" dirty="0"/>
              <a:t> exploitables ; le </a:t>
            </a:r>
            <a:r>
              <a:rPr lang="fr-FR" b="1" dirty="0" err="1"/>
              <a:t>Reinforcement</a:t>
            </a:r>
            <a:r>
              <a:rPr lang="fr-FR" b="1" dirty="0"/>
              <a:t> Learning</a:t>
            </a:r>
            <a:r>
              <a:rPr lang="fr-FR" dirty="0"/>
              <a:t> choisit l’</a:t>
            </a:r>
            <a:r>
              <a:rPr lang="fr-FR" b="1" dirty="0"/>
              <a:t>action</a:t>
            </a:r>
            <a:r>
              <a:rPr lang="fr-FR" dirty="0"/>
              <a:t> à appliquer.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l’</a:t>
            </a:r>
            <a:r>
              <a:rPr lang="fr-FR" b="1" dirty="0"/>
              <a:t>exécution décentralisée</a:t>
            </a:r>
            <a:r>
              <a:rPr lang="fr-FR" dirty="0"/>
              <a:t> : robots, opérateurs, RPA appliquent l’action </a:t>
            </a:r>
            <a:r>
              <a:rPr lang="fr-FR" b="1" dirty="0"/>
              <a:t>localement</a:t>
            </a:r>
            <a:r>
              <a:rPr lang="fr-FR" dirty="0"/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br>
              <a:rPr lang="fr-FR" dirty="0"/>
            </a:br>
            <a:r>
              <a:rPr lang="fr-FR" dirty="0"/>
              <a:t>Enfin, la </a:t>
            </a:r>
            <a:r>
              <a:rPr lang="fr-FR" b="1" dirty="0"/>
              <a:t>boucle de feedback</a:t>
            </a:r>
            <a:r>
              <a:rPr lang="fr-FR" dirty="0"/>
              <a:t> remonte les performances (débit, latence) pour </a:t>
            </a:r>
            <a:r>
              <a:rPr lang="fr-FR" b="1" dirty="0" err="1"/>
              <a:t>ré-apprendre</a:t>
            </a:r>
            <a:r>
              <a:rPr lang="fr-FR" dirty="0"/>
              <a:t> et </a:t>
            </a:r>
            <a:r>
              <a:rPr lang="fr-FR" b="1" dirty="0"/>
              <a:t>améliorer</a:t>
            </a:r>
            <a:r>
              <a:rPr lang="fr-FR" dirty="0"/>
              <a:t> la politique de décision.</a:t>
            </a:r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746AA9-2873-475D-9A68-EF4B7D6D78C1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38802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es notes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GB" dirty="0"/>
                  <a:t>To make this more concrete, we illustrate the framework with a </a:t>
                </a:r>
                <a:r>
                  <a:rPr lang="en-GB" b="1" dirty="0"/>
                  <a:t>warehouse scenario</a:t>
                </a:r>
                <a:r>
                  <a:rPr lang="en-GB" dirty="0"/>
                  <a:t>.</a:t>
                </a:r>
              </a:p>
              <a:p>
                <a:endParaRPr lang="en-GB" dirty="0"/>
              </a:p>
              <a:p>
                <a:r>
                  <a:rPr lang="en-GB" dirty="0"/>
                  <a:t>Imagine a warehouse with: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GB" dirty="0"/>
                  <a:t>several </a:t>
                </a:r>
                <a:r>
                  <a:rPr lang="en-GB" b="1" dirty="0"/>
                  <a:t>zones</a:t>
                </a:r>
                <a:r>
                  <a:rPr lang="en-GB" dirty="0"/>
                  <a:t> A, B, C,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GB" dirty="0"/>
                  <a:t>multiple </a:t>
                </a:r>
                <a:r>
                  <a:rPr lang="en-GB" b="1" dirty="0"/>
                  <a:t>robots or operators</a:t>
                </a:r>
                <a:r>
                  <a:rPr lang="en-GB" dirty="0"/>
                  <a:t> R1, R2, …,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GB" dirty="0"/>
                  <a:t>and a mix of </a:t>
                </a:r>
                <a:r>
                  <a:rPr lang="en-GB" b="1" dirty="0"/>
                  <a:t>normal</a:t>
                </a:r>
                <a:r>
                  <a:rPr lang="en-GB" dirty="0"/>
                  <a:t> and </a:t>
                </a:r>
                <a:r>
                  <a:rPr lang="en-GB" b="1" dirty="0"/>
                  <a:t>priority</a:t>
                </a:r>
                <a:r>
                  <a:rPr lang="en-GB" dirty="0"/>
                  <a:t> orders.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en-GB" dirty="0"/>
              </a:p>
              <a:p>
                <a:r>
                  <a:rPr lang="en-GB" dirty="0"/>
                  <a:t>In a traditional setup, each robot might be assigned to a </a:t>
                </a:r>
                <a:r>
                  <a:rPr lang="en-GB" b="1" dirty="0"/>
                  <a:t>fixed zone</a:t>
                </a:r>
                <a:r>
                  <a:rPr lang="en-GB" dirty="0"/>
                  <a:t>, and simple rules decide the order of processing.</a:t>
                </a:r>
                <a:br>
                  <a:rPr lang="en-GB" dirty="0"/>
                </a:br>
                <a:r>
                  <a:rPr lang="en-GB" dirty="0"/>
                  <a:t>When one zone becomes overloaded and another is idle, these rules are not flexible enough.</a:t>
                </a:r>
              </a:p>
              <a:p>
                <a:r>
                  <a:rPr lang="en-GB" dirty="0"/>
                  <a:t>In our framework, the </a:t>
                </a:r>
                <a:r>
                  <a:rPr lang="en-GB" b="1" dirty="0"/>
                  <a:t>state</a:t>
                </a:r>
                <a:r>
                  <a:rPr lang="en-GB" dirty="0"/>
                  <a:t> includes information like: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GB" dirty="0"/>
                  <a:t>the queue length in each zone,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GB" dirty="0"/>
                  <a:t>the position and workload of each robot,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GB" dirty="0"/>
                  <a:t>and the current priorities.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en-GB" dirty="0"/>
              </a:p>
              <a:p>
                <a:r>
                  <a:rPr lang="en-GB" dirty="0"/>
                  <a:t>The RL agent learns a </a:t>
                </a:r>
                <a:r>
                  <a:rPr lang="en-GB" b="1" dirty="0"/>
                  <a:t>policy</a:t>
                </a:r>
                <a:r>
                  <a:rPr lang="en-GB" dirty="0"/>
                  <a:t> that decides, for example, when a robot should </a:t>
                </a:r>
                <a:r>
                  <a:rPr lang="en-GB" b="1" dirty="0"/>
                  <a:t>leave zone A and move to zone B</a:t>
                </a:r>
                <a:r>
                  <a:rPr lang="en-GB" dirty="0"/>
                  <a:t>, or which task to pick next, in order to improve global performance.</a:t>
                </a:r>
              </a:p>
              <a:p>
                <a:endParaRPr lang="en-GB" dirty="0"/>
              </a:p>
              <a:p>
                <a:endParaRPr lang="en-GB" dirty="0"/>
              </a:p>
              <a:p>
                <a:endParaRPr lang="en-GB" dirty="0"/>
              </a:p>
              <a:p>
                <a:endParaRPr lang="en-GB" dirty="0"/>
              </a:p>
              <a:p>
                <a:r>
                  <a:rPr lang="en-GB" dirty="0"/>
                  <a:t>Passons à la </a:t>
                </a:r>
                <a:r>
                  <a:rPr lang="en-GB" b="1" dirty="0" err="1"/>
                  <a:t>dynamique</a:t>
                </a:r>
                <a:r>
                  <a:rPr lang="en-GB" dirty="0"/>
                  <a:t>. </a:t>
                </a:r>
              </a:p>
              <a:p>
                <a:endParaRPr lang="en-GB" dirty="0"/>
              </a:p>
              <a:p>
                <a:r>
                  <a:rPr lang="en-GB" dirty="0"/>
                  <a:t>À </a:t>
                </a:r>
                <a:r>
                  <a:rPr lang="en-GB" dirty="0" err="1"/>
                  <a:t>chaque</a:t>
                </a:r>
                <a:r>
                  <a:rPr lang="en-GB" dirty="0"/>
                  <a:t> pas de temps, on </a:t>
                </a:r>
                <a:r>
                  <a:rPr lang="en-GB" dirty="0" err="1"/>
                  <a:t>obtient</a:t>
                </a:r>
                <a:r>
                  <a:rPr lang="en-GB" dirty="0"/>
                  <a:t>  :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GB" dirty="0" err="1"/>
                  <a:t>l’</a:t>
                </a:r>
                <a:r>
                  <a:rPr lang="en-GB" b="1" dirty="0" err="1"/>
                  <a:t>état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MA" sz="120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lang="ar-MA" sz="120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𝑠</m:t>
                        </m:r>
                      </m:e>
                      <m:sub>
                        <m:r>
                          <a:rPr lang="ar-MA" sz="120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ar-MA" dirty="0"/>
                  <a:t>: </a:t>
                </a:r>
                <a:r>
                  <a:rPr lang="en-GB" b="1" dirty="0"/>
                  <a:t>files A/B/C</a:t>
                </a:r>
                <a:r>
                  <a:rPr lang="en-GB" dirty="0"/>
                  <a:t>, 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GB" b="1" dirty="0"/>
                  <a:t>positions</a:t>
                </a:r>
                <a:r>
                  <a:rPr lang="en-GB" dirty="0"/>
                  <a:t> des </a:t>
                </a:r>
                <a:r>
                  <a:rPr lang="en-GB" dirty="0" err="1"/>
                  <a:t>ressources</a:t>
                </a:r>
                <a:r>
                  <a:rPr lang="en-GB" dirty="0"/>
                  <a:t>, 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GB" b="1" dirty="0"/>
                  <a:t>temps </a:t>
                </a:r>
                <a:r>
                  <a:rPr lang="en-GB" b="1" dirty="0" err="1"/>
                  <a:t>d’attente</a:t>
                </a:r>
                <a:r>
                  <a:rPr lang="en-GB" dirty="0"/>
                  <a:t>. Le Process Mining </a:t>
                </a:r>
                <a:r>
                  <a:rPr lang="en-GB" dirty="0" err="1"/>
                  <a:t>fournit</a:t>
                </a:r>
                <a:r>
                  <a:rPr lang="en-GB" dirty="0"/>
                  <a:t> les </a:t>
                </a:r>
                <a:r>
                  <a:rPr lang="en-GB" b="1" dirty="0"/>
                  <a:t>features</a:t>
                </a:r>
                <a:r>
                  <a:rPr lang="en-GB" dirty="0"/>
                  <a:t> </a:t>
                </a:r>
                <a:r>
                  <a:rPr lang="en-GB" dirty="0" err="1"/>
                  <a:t>utiles</a:t>
                </a:r>
                <a:r>
                  <a:rPr lang="en-GB" dirty="0"/>
                  <a:t>.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en-GB" dirty="0"/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GB" dirty="0"/>
                  <a:t>Le RL </a:t>
                </a:r>
                <a:r>
                  <a:rPr lang="en-GB" dirty="0" err="1"/>
                  <a:t>renvoie</a:t>
                </a:r>
                <a:r>
                  <a:rPr lang="en-GB" dirty="0"/>
                  <a:t> </a:t>
                </a:r>
                <a:r>
                  <a:rPr lang="en-GB" dirty="0" err="1"/>
                  <a:t>une</a:t>
                </a:r>
                <a:r>
                  <a:rPr lang="en-GB" dirty="0"/>
                  <a:t> </a:t>
                </a:r>
                <a:r>
                  <a:rPr lang="en-GB" b="1" dirty="0"/>
                  <a:t>action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MA" sz="120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lang="ar-MA" sz="120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𝑎</m:t>
                        </m:r>
                      </m:e>
                      <m:sub>
                        <m:r>
                          <a:rPr lang="ar-MA" sz="120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</m:t>
                        </m:r>
                      </m:sub>
                    </m:sSub>
                    <m:r>
                      <a:rPr lang="fr-FR" sz="1200" b="0" i="0" kern="12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</m:oMath>
                </a14:m>
                <a:r>
                  <a:rPr lang="en-GB" dirty="0"/>
                  <a:t>par </a:t>
                </a:r>
                <a:r>
                  <a:rPr lang="en-GB" dirty="0" err="1"/>
                  <a:t>exemple</a:t>
                </a:r>
                <a:r>
                  <a:rPr lang="en-GB" dirty="0"/>
                  <a:t> </a:t>
                </a:r>
                <a:r>
                  <a:rPr lang="en-GB" b="1" dirty="0" err="1"/>
                  <a:t>réaffecter</a:t>
                </a:r>
                <a:r>
                  <a:rPr lang="en-GB" dirty="0"/>
                  <a:t> un robot vers la zone </a:t>
                </a:r>
                <a:r>
                  <a:rPr lang="en-GB" dirty="0" err="1"/>
                  <a:t>saturée</a:t>
                </a:r>
                <a:r>
                  <a:rPr lang="en-GB" dirty="0"/>
                  <a:t>. </a:t>
                </a:r>
                <a:r>
                  <a:rPr lang="en-GB" dirty="0" err="1"/>
                  <a:t>L’exécution</a:t>
                </a:r>
                <a:r>
                  <a:rPr lang="en-GB" dirty="0"/>
                  <a:t> est </a:t>
                </a:r>
                <a:r>
                  <a:rPr lang="en-GB" b="1" dirty="0"/>
                  <a:t>locale</a:t>
                </a:r>
                <a:r>
                  <a:rPr lang="en-GB" dirty="0"/>
                  <a:t>, </a:t>
                </a:r>
                <a:r>
                  <a:rPr lang="en-GB" dirty="0" err="1"/>
                  <a:t>donc</a:t>
                </a:r>
                <a:r>
                  <a:rPr lang="en-GB" dirty="0"/>
                  <a:t> </a:t>
                </a:r>
                <a:r>
                  <a:rPr lang="en-GB" b="1" dirty="0" err="1"/>
                  <a:t>rapide</a:t>
                </a:r>
                <a:r>
                  <a:rPr lang="en-GB" dirty="0"/>
                  <a:t>. On </a:t>
                </a:r>
                <a:r>
                  <a:rPr lang="en-GB" dirty="0" err="1"/>
                  <a:t>mesure</a:t>
                </a:r>
                <a:r>
                  <a:rPr lang="en-GB" dirty="0"/>
                  <a:t> </a:t>
                </a:r>
                <a:r>
                  <a:rPr lang="en-GB" dirty="0" err="1"/>
                  <a:t>une</a:t>
                </a:r>
                <a:r>
                  <a:rPr lang="en-GB" dirty="0"/>
                  <a:t> </a:t>
                </a:r>
                <a:r>
                  <a:rPr lang="en-GB" b="1" dirty="0" err="1"/>
                  <a:t>récompense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MA" sz="120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lang="ar-MA" sz="120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𝑟</m:t>
                        </m:r>
                      </m:e>
                      <m:sub>
                        <m:r>
                          <a:rPr lang="ar-MA" sz="120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GB" dirty="0"/>
                  <a:t>qui </a:t>
                </a:r>
                <a:r>
                  <a:rPr lang="en-GB" dirty="0" err="1"/>
                  <a:t>agrège</a:t>
                </a:r>
                <a:r>
                  <a:rPr lang="en-GB" dirty="0"/>
                  <a:t> </a:t>
                </a:r>
                <a:r>
                  <a:rPr lang="en-GB" b="1" dirty="0" err="1"/>
                  <a:t>débit</a:t>
                </a:r>
                <a:r>
                  <a:rPr lang="en-GB" b="1" dirty="0"/>
                  <a:t>↑</a:t>
                </a:r>
                <a:r>
                  <a:rPr lang="en-GB" dirty="0"/>
                  <a:t>, </a:t>
                </a:r>
                <a:r>
                  <a:rPr lang="en-GB" b="1" dirty="0" err="1"/>
                  <a:t>latence</a:t>
                </a:r>
                <a:r>
                  <a:rPr lang="en-GB" b="1" dirty="0"/>
                  <a:t>↓</a:t>
                </a:r>
                <a:r>
                  <a:rPr lang="en-GB" dirty="0"/>
                  <a:t> et </a:t>
                </a:r>
                <a:r>
                  <a:rPr lang="en-GB" dirty="0" err="1"/>
                  <a:t>une</a:t>
                </a:r>
                <a:r>
                  <a:rPr lang="en-GB" dirty="0"/>
                  <a:t> </a:t>
                </a:r>
                <a:r>
                  <a:rPr lang="en-GB" b="1" dirty="0" err="1"/>
                  <a:t>pénalité</a:t>
                </a:r>
                <a:r>
                  <a:rPr lang="en-GB" b="1" dirty="0"/>
                  <a:t> de distance</a:t>
                </a:r>
                <a:r>
                  <a:rPr lang="en-GB" dirty="0"/>
                  <a:t> pour </a:t>
                </a:r>
                <a:r>
                  <a:rPr lang="en-GB" dirty="0" err="1"/>
                  <a:t>éviter</a:t>
                </a:r>
                <a:r>
                  <a:rPr lang="en-GB" dirty="0"/>
                  <a:t> les </a:t>
                </a:r>
                <a:r>
                  <a:rPr lang="en-GB" dirty="0" err="1"/>
                  <a:t>mouvements</a:t>
                </a:r>
                <a:r>
                  <a:rPr lang="en-GB" dirty="0"/>
                  <a:t> </a:t>
                </a:r>
                <a:r>
                  <a:rPr lang="en-GB" dirty="0" err="1"/>
                  <a:t>inutiles</a:t>
                </a:r>
                <a:r>
                  <a:rPr lang="en-GB" dirty="0"/>
                  <a:t>.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br>
                  <a:rPr lang="en-GB" dirty="0"/>
                </a:br>
                <a:r>
                  <a:rPr lang="en-GB" dirty="0"/>
                  <a:t>Trois </a:t>
                </a:r>
                <a:r>
                  <a:rPr lang="en-GB" dirty="0" err="1"/>
                  <a:t>paramètres</a:t>
                </a:r>
                <a:r>
                  <a:rPr lang="en-GB" dirty="0"/>
                  <a:t> </a:t>
                </a:r>
                <a:r>
                  <a:rPr lang="en-GB" dirty="0" err="1"/>
                  <a:t>rendent</a:t>
                </a:r>
                <a:r>
                  <a:rPr lang="en-GB" dirty="0"/>
                  <a:t> la boucle </a:t>
                </a:r>
                <a:r>
                  <a:rPr lang="en-GB" b="1" dirty="0"/>
                  <a:t>stable</a:t>
                </a:r>
                <a:r>
                  <a:rPr lang="en-GB" dirty="0"/>
                  <a:t> :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l-GR" b="1" dirty="0"/>
                  <a:t>Δ</a:t>
                </a:r>
                <a:r>
                  <a:rPr lang="en-GB" b="1" dirty="0"/>
                  <a:t>Q</a:t>
                </a:r>
                <a:r>
                  <a:rPr lang="en-GB" dirty="0"/>
                  <a:t> : </a:t>
                </a:r>
                <a:r>
                  <a:rPr lang="en-GB" b="1" dirty="0" err="1"/>
                  <a:t>seuil</a:t>
                </a:r>
                <a:r>
                  <a:rPr lang="en-GB" b="1" dirty="0"/>
                  <a:t> </a:t>
                </a:r>
                <a:r>
                  <a:rPr lang="en-GB" b="1" dirty="0" err="1"/>
                  <a:t>d’écart</a:t>
                </a:r>
                <a:r>
                  <a:rPr lang="en-GB" b="1" dirty="0"/>
                  <a:t> de file</a:t>
                </a:r>
                <a:r>
                  <a:rPr lang="en-GB" dirty="0"/>
                  <a:t> pour </a:t>
                </a:r>
                <a:r>
                  <a:rPr lang="en-GB" dirty="0" err="1"/>
                  <a:t>déclencher</a:t>
                </a:r>
                <a:r>
                  <a:rPr lang="en-GB" dirty="0"/>
                  <a:t> </a:t>
                </a:r>
                <a:r>
                  <a:rPr lang="en-GB" dirty="0" err="1"/>
                  <a:t>une</a:t>
                </a:r>
                <a:r>
                  <a:rPr lang="en-GB" dirty="0"/>
                  <a:t> action (anti-bruit),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l-GR" b="1" dirty="0"/>
                  <a:t>Δ</a:t>
                </a:r>
                <a:r>
                  <a:rPr lang="en-GB" b="1" dirty="0"/>
                  <a:t>t</a:t>
                </a:r>
                <a:r>
                  <a:rPr lang="en-GB" dirty="0"/>
                  <a:t> : </a:t>
                </a:r>
                <a:r>
                  <a:rPr lang="en-GB" b="1" dirty="0"/>
                  <a:t>cooldown</a:t>
                </a:r>
                <a:r>
                  <a:rPr lang="en-GB" dirty="0"/>
                  <a:t> entre deux actions pour </a:t>
                </a:r>
                <a:r>
                  <a:rPr lang="en-GB" dirty="0" err="1"/>
                  <a:t>éviter</a:t>
                </a:r>
                <a:r>
                  <a:rPr lang="en-GB" dirty="0"/>
                  <a:t> le </a:t>
                </a:r>
                <a:r>
                  <a:rPr lang="en-GB" b="1" dirty="0"/>
                  <a:t>ping-pong</a:t>
                </a:r>
                <a:r>
                  <a:rPr lang="en-GB" dirty="0"/>
                  <a:t>,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l-GR" b="1" dirty="0"/>
                  <a:t>λ_</a:t>
                </a:r>
                <a:r>
                  <a:rPr lang="en-GB" b="1" dirty="0"/>
                  <a:t>distance</a:t>
                </a:r>
                <a:r>
                  <a:rPr lang="en-GB" dirty="0"/>
                  <a:t> : </a:t>
                </a:r>
                <a:r>
                  <a:rPr lang="en-GB" b="1" dirty="0" err="1"/>
                  <a:t>pénalisation</a:t>
                </a:r>
                <a:r>
                  <a:rPr lang="en-GB" dirty="0"/>
                  <a:t> des longs </a:t>
                </a:r>
                <a:r>
                  <a:rPr lang="en-GB" dirty="0" err="1"/>
                  <a:t>déplacements</a:t>
                </a:r>
                <a:r>
                  <a:rPr lang="en-GB" dirty="0"/>
                  <a:t>.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en-GB" dirty="0"/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GB" dirty="0"/>
                  <a:t>La </a:t>
                </a:r>
                <a:r>
                  <a:rPr lang="en-GB" b="1" dirty="0"/>
                  <a:t>politique</a:t>
                </a:r>
                <a:r>
                  <a:rPr lang="en-GB" dirty="0"/>
                  <a:t> est mise à jour </a:t>
                </a:r>
                <a:r>
                  <a:rPr lang="en-GB" dirty="0" err="1"/>
                  <a:t>en</a:t>
                </a:r>
                <a:r>
                  <a:rPr lang="en-GB" dirty="0"/>
                  <a:t> </a:t>
                </a:r>
                <a:r>
                  <a:rPr lang="en-GB" dirty="0" err="1"/>
                  <a:t>continu</a:t>
                </a:r>
                <a:r>
                  <a:rPr lang="en-GB" dirty="0"/>
                  <a:t> : le </a:t>
                </a:r>
                <a:r>
                  <a:rPr lang="en-GB" dirty="0" err="1"/>
                  <a:t>système</a:t>
                </a:r>
                <a:r>
                  <a:rPr lang="en-GB" dirty="0"/>
                  <a:t> </a:t>
                </a:r>
                <a:r>
                  <a:rPr lang="en-GB" b="1" dirty="0" err="1"/>
                  <a:t>apprend</a:t>
                </a:r>
                <a:r>
                  <a:rPr lang="en-GB" dirty="0"/>
                  <a:t> à </a:t>
                </a:r>
                <a:r>
                  <a:rPr lang="en-GB" dirty="0" err="1"/>
                  <a:t>mieux</a:t>
                </a:r>
                <a:r>
                  <a:rPr lang="en-GB" dirty="0"/>
                  <a:t> </a:t>
                </a:r>
                <a:r>
                  <a:rPr lang="en-GB" dirty="0" err="1"/>
                  <a:t>décider</a:t>
                </a:r>
                <a:r>
                  <a:rPr lang="en-GB" dirty="0"/>
                  <a:t>.</a:t>
                </a:r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Espace réservé des notes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GB" dirty="0"/>
                  <a:t>Passons à la </a:t>
                </a:r>
                <a:r>
                  <a:rPr lang="en-GB" b="1" dirty="0" err="1"/>
                  <a:t>dynamique</a:t>
                </a:r>
                <a:r>
                  <a:rPr lang="en-GB" dirty="0"/>
                  <a:t>. </a:t>
                </a:r>
              </a:p>
              <a:p>
                <a:endParaRPr lang="en-GB" dirty="0"/>
              </a:p>
              <a:p>
                <a:r>
                  <a:rPr lang="en-GB" dirty="0"/>
                  <a:t>À </a:t>
                </a:r>
                <a:r>
                  <a:rPr lang="en-GB" dirty="0" err="1"/>
                  <a:t>chaque</a:t>
                </a:r>
                <a:r>
                  <a:rPr lang="en-GB" dirty="0"/>
                  <a:t> pas de temps, on </a:t>
                </a:r>
                <a:r>
                  <a:rPr lang="en-GB" dirty="0" err="1"/>
                  <a:t>obtient</a:t>
                </a:r>
                <a:r>
                  <a:rPr lang="en-GB" dirty="0"/>
                  <a:t>  :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GB" dirty="0" err="1"/>
                  <a:t>l’</a:t>
                </a:r>
                <a:r>
                  <a:rPr lang="en-GB" b="1" dirty="0" err="1"/>
                  <a:t>état</a:t>
                </a:r>
                <a:r>
                  <a:rPr lang="en-GB" dirty="0"/>
                  <a:t> </a:t>
                </a:r>
                <a:r>
                  <a:rPr lang="ar-MA" sz="120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𝑠_𝑡</a:t>
                </a:r>
                <a:r>
                  <a:rPr lang="ar-MA" dirty="0"/>
                  <a:t>: </a:t>
                </a:r>
                <a:r>
                  <a:rPr lang="en-GB" b="1" dirty="0"/>
                  <a:t>files A/B/C</a:t>
                </a:r>
                <a:r>
                  <a:rPr lang="en-GB" dirty="0"/>
                  <a:t>, 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GB" b="1" dirty="0"/>
                  <a:t>positions</a:t>
                </a:r>
                <a:r>
                  <a:rPr lang="en-GB" dirty="0"/>
                  <a:t> des </a:t>
                </a:r>
                <a:r>
                  <a:rPr lang="en-GB" dirty="0" err="1"/>
                  <a:t>ressources</a:t>
                </a:r>
                <a:r>
                  <a:rPr lang="en-GB" dirty="0"/>
                  <a:t>, 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GB" b="1" dirty="0"/>
                  <a:t>temps </a:t>
                </a:r>
                <a:r>
                  <a:rPr lang="en-GB" b="1" dirty="0" err="1"/>
                  <a:t>d’attente</a:t>
                </a:r>
                <a:r>
                  <a:rPr lang="en-GB" dirty="0"/>
                  <a:t>. Le Process Mining </a:t>
                </a:r>
                <a:r>
                  <a:rPr lang="en-GB" dirty="0" err="1"/>
                  <a:t>fournit</a:t>
                </a:r>
                <a:r>
                  <a:rPr lang="en-GB" dirty="0"/>
                  <a:t> les </a:t>
                </a:r>
                <a:r>
                  <a:rPr lang="en-GB" b="1" dirty="0"/>
                  <a:t>features</a:t>
                </a:r>
                <a:r>
                  <a:rPr lang="en-GB" dirty="0"/>
                  <a:t> </a:t>
                </a:r>
                <a:r>
                  <a:rPr lang="en-GB" dirty="0" err="1"/>
                  <a:t>utiles</a:t>
                </a:r>
                <a:r>
                  <a:rPr lang="en-GB" dirty="0"/>
                  <a:t>.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en-GB" dirty="0"/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GB" dirty="0"/>
                  <a:t>Le RL </a:t>
                </a:r>
                <a:r>
                  <a:rPr lang="en-GB" dirty="0" err="1"/>
                  <a:t>renvoie</a:t>
                </a:r>
                <a:r>
                  <a:rPr lang="en-GB" dirty="0"/>
                  <a:t> </a:t>
                </a:r>
                <a:r>
                  <a:rPr lang="en-GB" dirty="0" err="1"/>
                  <a:t>une</a:t>
                </a:r>
                <a:r>
                  <a:rPr lang="en-GB" dirty="0"/>
                  <a:t> </a:t>
                </a:r>
                <a:r>
                  <a:rPr lang="en-GB" b="1" dirty="0"/>
                  <a:t>action</a:t>
                </a:r>
                <a:r>
                  <a:rPr lang="en-GB" dirty="0"/>
                  <a:t> </a:t>
                </a:r>
                <a:r>
                  <a:rPr lang="ar-MA" sz="120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𝑎_𝑡</a:t>
                </a:r>
                <a:r>
                  <a:rPr lang="fr-FR" sz="1200" b="0" i="0" kern="1200">
                    <a:solidFill>
                      <a:schemeClr val="tx1"/>
                    </a:solidFill>
                    <a:latin typeface="Cambria Math" panose="02040503050406030204" pitchFamily="18" charset="0"/>
                    <a:ea typeface="+mn-ea"/>
                    <a:cs typeface="+mn-cs"/>
                  </a:rPr>
                  <a:t>  </a:t>
                </a:r>
                <a:r>
                  <a:rPr lang="en-GB" dirty="0"/>
                  <a:t>par </a:t>
                </a:r>
                <a:r>
                  <a:rPr lang="en-GB" dirty="0" err="1"/>
                  <a:t>exemple</a:t>
                </a:r>
                <a:r>
                  <a:rPr lang="en-GB" dirty="0"/>
                  <a:t> </a:t>
                </a:r>
                <a:r>
                  <a:rPr lang="en-GB" b="1" dirty="0" err="1"/>
                  <a:t>réaffecter</a:t>
                </a:r>
                <a:r>
                  <a:rPr lang="en-GB" dirty="0"/>
                  <a:t> un robot vers la zone </a:t>
                </a:r>
                <a:r>
                  <a:rPr lang="en-GB" dirty="0" err="1"/>
                  <a:t>saturée</a:t>
                </a:r>
                <a:r>
                  <a:rPr lang="en-GB" dirty="0"/>
                  <a:t>. </a:t>
                </a:r>
                <a:r>
                  <a:rPr lang="en-GB" dirty="0" err="1"/>
                  <a:t>L’exécution</a:t>
                </a:r>
                <a:r>
                  <a:rPr lang="en-GB" dirty="0"/>
                  <a:t> est </a:t>
                </a:r>
                <a:r>
                  <a:rPr lang="en-GB" b="1" dirty="0"/>
                  <a:t>locale</a:t>
                </a:r>
                <a:r>
                  <a:rPr lang="en-GB" dirty="0"/>
                  <a:t>, </a:t>
                </a:r>
                <a:r>
                  <a:rPr lang="en-GB" dirty="0" err="1"/>
                  <a:t>donc</a:t>
                </a:r>
                <a:r>
                  <a:rPr lang="en-GB" dirty="0"/>
                  <a:t> </a:t>
                </a:r>
                <a:r>
                  <a:rPr lang="en-GB" b="1" dirty="0" err="1"/>
                  <a:t>rapide</a:t>
                </a:r>
                <a:r>
                  <a:rPr lang="en-GB" dirty="0"/>
                  <a:t>. On </a:t>
                </a:r>
                <a:r>
                  <a:rPr lang="en-GB" dirty="0" err="1"/>
                  <a:t>mesure</a:t>
                </a:r>
                <a:r>
                  <a:rPr lang="en-GB" dirty="0"/>
                  <a:t> </a:t>
                </a:r>
                <a:r>
                  <a:rPr lang="en-GB" dirty="0" err="1"/>
                  <a:t>une</a:t>
                </a:r>
                <a:r>
                  <a:rPr lang="en-GB" dirty="0"/>
                  <a:t> </a:t>
                </a:r>
                <a:r>
                  <a:rPr lang="en-GB" b="1" dirty="0" err="1"/>
                  <a:t>récompense</a:t>
                </a:r>
                <a:r>
                  <a:rPr lang="en-GB" dirty="0"/>
                  <a:t> </a:t>
                </a:r>
                <a:r>
                  <a:rPr lang="ar-MA" sz="120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𝑟_𝑡</a:t>
                </a:r>
                <a:r>
                  <a:rPr lang="en-GB" dirty="0"/>
                  <a:t>qui </a:t>
                </a:r>
                <a:r>
                  <a:rPr lang="en-GB" dirty="0" err="1"/>
                  <a:t>agrège</a:t>
                </a:r>
                <a:r>
                  <a:rPr lang="en-GB" dirty="0"/>
                  <a:t> </a:t>
                </a:r>
                <a:r>
                  <a:rPr lang="en-GB" b="1" dirty="0" err="1"/>
                  <a:t>débit</a:t>
                </a:r>
                <a:r>
                  <a:rPr lang="en-GB" b="1" dirty="0"/>
                  <a:t>↑</a:t>
                </a:r>
                <a:r>
                  <a:rPr lang="en-GB" dirty="0"/>
                  <a:t>, </a:t>
                </a:r>
                <a:r>
                  <a:rPr lang="en-GB" b="1" dirty="0" err="1"/>
                  <a:t>latence</a:t>
                </a:r>
                <a:r>
                  <a:rPr lang="en-GB" b="1" dirty="0"/>
                  <a:t>↓</a:t>
                </a:r>
                <a:r>
                  <a:rPr lang="en-GB" dirty="0"/>
                  <a:t> et </a:t>
                </a:r>
                <a:r>
                  <a:rPr lang="en-GB" dirty="0" err="1"/>
                  <a:t>une</a:t>
                </a:r>
                <a:r>
                  <a:rPr lang="en-GB" dirty="0"/>
                  <a:t> </a:t>
                </a:r>
                <a:r>
                  <a:rPr lang="en-GB" b="1" dirty="0" err="1"/>
                  <a:t>pénalité</a:t>
                </a:r>
                <a:r>
                  <a:rPr lang="en-GB" b="1" dirty="0"/>
                  <a:t> de distance</a:t>
                </a:r>
                <a:r>
                  <a:rPr lang="en-GB" dirty="0"/>
                  <a:t> pour </a:t>
                </a:r>
                <a:r>
                  <a:rPr lang="en-GB" dirty="0" err="1"/>
                  <a:t>éviter</a:t>
                </a:r>
                <a:r>
                  <a:rPr lang="en-GB" dirty="0"/>
                  <a:t> les </a:t>
                </a:r>
                <a:r>
                  <a:rPr lang="en-GB" dirty="0" err="1"/>
                  <a:t>mouvements</a:t>
                </a:r>
                <a:r>
                  <a:rPr lang="en-GB" dirty="0"/>
                  <a:t> </a:t>
                </a:r>
                <a:r>
                  <a:rPr lang="en-GB" dirty="0" err="1"/>
                  <a:t>inutiles</a:t>
                </a:r>
                <a:r>
                  <a:rPr lang="en-GB" dirty="0"/>
                  <a:t>.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br>
                  <a:rPr lang="en-GB" dirty="0"/>
                </a:br>
                <a:r>
                  <a:rPr lang="en-GB" dirty="0"/>
                  <a:t>Trois </a:t>
                </a:r>
                <a:r>
                  <a:rPr lang="en-GB" dirty="0" err="1"/>
                  <a:t>paramètres</a:t>
                </a:r>
                <a:r>
                  <a:rPr lang="en-GB" dirty="0"/>
                  <a:t> </a:t>
                </a:r>
                <a:r>
                  <a:rPr lang="en-GB" dirty="0" err="1"/>
                  <a:t>rendent</a:t>
                </a:r>
                <a:r>
                  <a:rPr lang="en-GB" dirty="0"/>
                  <a:t> la boucle </a:t>
                </a:r>
                <a:r>
                  <a:rPr lang="en-GB" b="1" dirty="0"/>
                  <a:t>stable</a:t>
                </a:r>
                <a:r>
                  <a:rPr lang="en-GB" dirty="0"/>
                  <a:t> :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l-GR" b="1" dirty="0"/>
                  <a:t>Δ</a:t>
                </a:r>
                <a:r>
                  <a:rPr lang="en-GB" b="1" dirty="0"/>
                  <a:t>Q</a:t>
                </a:r>
                <a:r>
                  <a:rPr lang="en-GB" dirty="0"/>
                  <a:t> : </a:t>
                </a:r>
                <a:r>
                  <a:rPr lang="en-GB" b="1" dirty="0" err="1"/>
                  <a:t>seuil</a:t>
                </a:r>
                <a:r>
                  <a:rPr lang="en-GB" b="1" dirty="0"/>
                  <a:t> </a:t>
                </a:r>
                <a:r>
                  <a:rPr lang="en-GB" b="1" dirty="0" err="1"/>
                  <a:t>d’écart</a:t>
                </a:r>
                <a:r>
                  <a:rPr lang="en-GB" b="1" dirty="0"/>
                  <a:t> de file</a:t>
                </a:r>
                <a:r>
                  <a:rPr lang="en-GB" dirty="0"/>
                  <a:t> pour </a:t>
                </a:r>
                <a:r>
                  <a:rPr lang="en-GB" dirty="0" err="1"/>
                  <a:t>déclencher</a:t>
                </a:r>
                <a:r>
                  <a:rPr lang="en-GB" dirty="0"/>
                  <a:t> </a:t>
                </a:r>
                <a:r>
                  <a:rPr lang="en-GB" dirty="0" err="1"/>
                  <a:t>une</a:t>
                </a:r>
                <a:r>
                  <a:rPr lang="en-GB" dirty="0"/>
                  <a:t> action (anti-bruit),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l-GR" b="1" dirty="0"/>
                  <a:t>Δ</a:t>
                </a:r>
                <a:r>
                  <a:rPr lang="en-GB" b="1" dirty="0"/>
                  <a:t>t</a:t>
                </a:r>
                <a:r>
                  <a:rPr lang="en-GB" dirty="0"/>
                  <a:t> : </a:t>
                </a:r>
                <a:r>
                  <a:rPr lang="en-GB" b="1" dirty="0"/>
                  <a:t>cooldown</a:t>
                </a:r>
                <a:r>
                  <a:rPr lang="en-GB" dirty="0"/>
                  <a:t> entre deux actions pour </a:t>
                </a:r>
                <a:r>
                  <a:rPr lang="en-GB" dirty="0" err="1"/>
                  <a:t>éviter</a:t>
                </a:r>
                <a:r>
                  <a:rPr lang="en-GB" dirty="0"/>
                  <a:t> le </a:t>
                </a:r>
                <a:r>
                  <a:rPr lang="en-GB" b="1" dirty="0"/>
                  <a:t>ping-pong</a:t>
                </a:r>
                <a:r>
                  <a:rPr lang="en-GB" dirty="0"/>
                  <a:t>,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l-GR" b="1" dirty="0"/>
                  <a:t>λ_</a:t>
                </a:r>
                <a:r>
                  <a:rPr lang="en-GB" b="1" dirty="0"/>
                  <a:t>distance</a:t>
                </a:r>
                <a:r>
                  <a:rPr lang="en-GB" dirty="0"/>
                  <a:t> : </a:t>
                </a:r>
                <a:r>
                  <a:rPr lang="en-GB" b="1" dirty="0" err="1"/>
                  <a:t>pénalisation</a:t>
                </a:r>
                <a:r>
                  <a:rPr lang="en-GB" dirty="0"/>
                  <a:t> des longs </a:t>
                </a:r>
                <a:r>
                  <a:rPr lang="en-GB" dirty="0" err="1"/>
                  <a:t>déplacements</a:t>
                </a:r>
                <a:r>
                  <a:rPr lang="en-GB" dirty="0"/>
                  <a:t>.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en-GB" dirty="0"/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GB" dirty="0"/>
                  <a:t>La </a:t>
                </a:r>
                <a:r>
                  <a:rPr lang="en-GB" b="1" dirty="0"/>
                  <a:t>politique</a:t>
                </a:r>
                <a:r>
                  <a:rPr lang="en-GB" dirty="0"/>
                  <a:t> est mise à jour </a:t>
                </a:r>
                <a:r>
                  <a:rPr lang="en-GB" dirty="0" err="1"/>
                  <a:t>en</a:t>
                </a:r>
                <a:r>
                  <a:rPr lang="en-GB" dirty="0"/>
                  <a:t> </a:t>
                </a:r>
                <a:r>
                  <a:rPr lang="en-GB" dirty="0" err="1"/>
                  <a:t>continu</a:t>
                </a:r>
                <a:r>
                  <a:rPr lang="en-GB" dirty="0"/>
                  <a:t> : le </a:t>
                </a:r>
                <a:r>
                  <a:rPr lang="en-GB" dirty="0" err="1"/>
                  <a:t>système</a:t>
                </a:r>
                <a:r>
                  <a:rPr lang="en-GB" dirty="0"/>
                  <a:t> </a:t>
                </a:r>
                <a:r>
                  <a:rPr lang="en-GB" b="1" dirty="0" err="1"/>
                  <a:t>apprend</a:t>
                </a:r>
                <a:r>
                  <a:rPr lang="en-GB" dirty="0"/>
                  <a:t> à </a:t>
                </a:r>
                <a:r>
                  <a:rPr lang="en-GB" dirty="0" err="1"/>
                  <a:t>mieux</a:t>
                </a:r>
                <a:r>
                  <a:rPr lang="en-GB" dirty="0"/>
                  <a:t> </a:t>
                </a:r>
                <a:r>
                  <a:rPr lang="en-GB" dirty="0" err="1"/>
                  <a:t>décider</a:t>
                </a:r>
                <a:r>
                  <a:rPr lang="en-GB" dirty="0"/>
                  <a:t>.</a:t>
                </a:r>
              </a:p>
              <a:p>
                <a:endParaRPr lang="en-GB" dirty="0"/>
              </a:p>
            </p:txBody>
          </p:sp>
        </mc:Fallback>
      </mc:AlternateContent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746AA9-2873-475D-9A68-EF4B7D6D78C1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33266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es notes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GB" dirty="0"/>
                  <a:t>Formally, we model the system as a </a:t>
                </a:r>
                <a:r>
                  <a:rPr lang="en-GB" b="1" dirty="0"/>
                  <a:t>Markov Decision Process</a:t>
                </a:r>
                <a:r>
                  <a:rPr lang="en-GB" dirty="0"/>
                  <a:t>.</a:t>
                </a:r>
              </a:p>
              <a:p>
                <a:endParaRPr lang="en-GB" dirty="0"/>
              </a:p>
              <a:p>
                <a:r>
                  <a:rPr lang="en-GB" dirty="0"/>
                  <a:t>At each time step </a:t>
                </a:r>
                <a:r>
                  <a:rPr lang="en-GB" b="1" dirty="0"/>
                  <a:t>t</a:t>
                </a:r>
                <a:r>
                  <a:rPr lang="en-GB" dirty="0"/>
                  <a:t>: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GB" dirty="0"/>
                  <a:t>the system is in a </a:t>
                </a:r>
                <a:r>
                  <a:rPr lang="en-GB" b="1" dirty="0"/>
                  <a:t>state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MA" sz="12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lang="ar-MA" sz="1200" i="1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rPr>
                          <m:t>𝑠</m:t>
                        </m:r>
                      </m:e>
                      <m:sub>
                        <m:r>
                          <a:rPr lang="ar-MA" sz="1200" i="1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ar-MA" dirty="0"/>
                  <a:t>, </a:t>
                </a:r>
                <a:r>
                  <a:rPr lang="en-GB" dirty="0"/>
                  <a:t>derived from the event data and process mining features,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GB" dirty="0"/>
                  <a:t>the agent chooses an </a:t>
                </a:r>
                <a:r>
                  <a:rPr lang="en-GB" b="1" dirty="0"/>
                  <a:t>action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MA" sz="12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lang="ar-MA" sz="1200" i="1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rPr>
                          <m:t>𝑎</m:t>
                        </m:r>
                      </m:e>
                      <m:sub>
                        <m:r>
                          <a:rPr lang="ar-MA" sz="1200" i="1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ar-MA" dirty="0"/>
                  <a:t>, </a:t>
                </a:r>
                <a:r>
                  <a:rPr lang="en-GB" dirty="0"/>
                  <a:t>such as reallocating a robot or rerouting tasks,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GB" dirty="0"/>
                  <a:t>and receives a </a:t>
                </a:r>
                <a:r>
                  <a:rPr lang="en-GB" b="1" dirty="0"/>
                  <a:t>reward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MA" sz="12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lang="ar-MA" sz="1200" i="1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rPr>
                          <m:t>𝑟</m:t>
                        </m:r>
                      </m:e>
                      <m:sub>
                        <m:r>
                          <a:rPr lang="ar-MA" sz="1200" i="1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GB" dirty="0"/>
                  <a:t>based on business KPIs: throughput, latency, cost, or energy.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en-GB" dirty="0"/>
              </a:p>
              <a:p>
                <a:r>
                  <a:rPr lang="en-GB" dirty="0"/>
                  <a:t>Over time, the agent learns a </a:t>
                </a:r>
                <a:r>
                  <a:rPr lang="en-GB" b="1" dirty="0"/>
                  <a:t>policy</a:t>
                </a:r>
                <a:r>
                  <a:rPr lang="en-GB" dirty="0"/>
                  <a:t> that maximizes the expected cumulative reward.</a:t>
                </a:r>
              </a:p>
              <a:p>
                <a:endParaRPr lang="en-GB" dirty="0"/>
              </a:p>
              <a:p>
                <a:r>
                  <a:rPr lang="en-GB" dirty="0"/>
                  <a:t>We then distribute this policy to </a:t>
                </a:r>
                <a:r>
                  <a:rPr lang="en-GB" b="1" dirty="0"/>
                  <a:t>local agents</a:t>
                </a:r>
                <a:r>
                  <a:rPr lang="en-GB" dirty="0"/>
                  <a:t>.</a:t>
                </a:r>
                <a:br>
                  <a:rPr lang="en-GB" dirty="0"/>
                </a:br>
                <a:r>
                  <a:rPr lang="en-GB" dirty="0"/>
                  <a:t>Each robot or operator follows the same policy but acts based on its local perception.</a:t>
                </a:r>
              </a:p>
              <a:p>
                <a:endParaRPr lang="en-GB" dirty="0"/>
              </a:p>
              <a:p>
                <a:r>
                  <a:rPr lang="en-GB" dirty="0"/>
                  <a:t>The key point is that </a:t>
                </a:r>
                <a:r>
                  <a:rPr lang="en-GB" b="1" dirty="0"/>
                  <a:t>global </a:t>
                </a:r>
                <a:r>
                  <a:rPr lang="en-GB" b="1" dirty="0" err="1"/>
                  <a:t>behavior</a:t>
                </a:r>
                <a:r>
                  <a:rPr lang="en-GB" b="1" dirty="0"/>
                  <a:t> emerges</a:t>
                </a:r>
                <a:r>
                  <a:rPr lang="en-GB" dirty="0"/>
                  <a:t> from these local decisions:</a:t>
                </a:r>
                <a:br>
                  <a:rPr lang="en-GB" dirty="0"/>
                </a:br>
                <a:r>
                  <a:rPr lang="en-GB" dirty="0"/>
                  <a:t>the warehouse becomes </a:t>
                </a:r>
                <a:r>
                  <a:rPr lang="en-GB" b="1" dirty="0"/>
                  <a:t>self-organizing</a:t>
                </a:r>
                <a:r>
                  <a:rPr lang="en-GB" dirty="0"/>
                  <a:t>, without a central controller micromanaging every step.</a:t>
                </a:r>
              </a:p>
              <a:p>
                <a:endParaRPr lang="fr-FR" dirty="0"/>
              </a:p>
              <a:p>
                <a:endParaRPr lang="fr-FR" dirty="0"/>
              </a:p>
              <a:p>
                <a:endParaRPr lang="fr-FR" dirty="0"/>
              </a:p>
              <a:p>
                <a:r>
                  <a:rPr lang="fr-FR" dirty="0"/>
                  <a:t>Comment ce scénario s’applique à un entrepôt : </a:t>
                </a:r>
              </a:p>
              <a:p>
                <a:r>
                  <a:rPr lang="fr-FR" dirty="0"/>
                  <a:t>on </a:t>
                </a:r>
                <a:r>
                  <a:rPr lang="fr-FR" b="1" dirty="0"/>
                  <a:t>réaffecte dynamiquement</a:t>
                </a:r>
                <a:r>
                  <a:rPr lang="fr-FR" dirty="0"/>
                  <a:t> robots/opérateurs vers la zone qui en a le plus besoin.</a:t>
                </a:r>
              </a:p>
              <a:p>
                <a:endParaRPr lang="fr-FR" b="1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fr-FR" b="1" dirty="0"/>
                  <a:t>Zone A / Zone B / Zone C</a:t>
                </a:r>
                <a:r>
                  <a:rPr lang="fr-FR" dirty="0"/>
                  <a:t> : trois </a:t>
                </a:r>
                <a:r>
                  <a:rPr lang="fr-FR" b="1" dirty="0"/>
                  <a:t>aires fonctionnelles</a:t>
                </a:r>
                <a:r>
                  <a:rPr lang="fr-FR" dirty="0"/>
                  <a:t> de l’entrepôt (ex. allées ou secteurs de picking/packing).</a:t>
                </a:r>
                <a:br>
                  <a:rPr lang="fr-FR" dirty="0"/>
                </a:br>
                <a:r>
                  <a:rPr lang="fr-FR" dirty="0"/>
                  <a:t>Elles matérialisent des </a:t>
                </a:r>
                <a:r>
                  <a:rPr lang="fr-FR" b="1" dirty="0"/>
                  <a:t>charges différentes</a:t>
                </a:r>
                <a:r>
                  <a:rPr lang="fr-FR" dirty="0"/>
                  <a:t> dans le temps.</a:t>
                </a:r>
              </a:p>
              <a:p>
                <a:endParaRPr lang="fr-FR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fr-FR" b="1" dirty="0"/>
                  <a:t>Postes</a:t>
                </a:r>
                <a:r>
                  <a:rPr lang="fr-FR" dirty="0"/>
                  <a:t> (petits carrés) : points de travail (picking, tri, packing) </a:t>
                </a:r>
                <a:r>
                  <a:rPr lang="fr-FR" b="1" dirty="0"/>
                  <a:t>dans chaque zone</a:t>
                </a:r>
                <a:r>
                  <a:rPr lang="fr-FR" dirty="0"/>
                  <a:t>.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fr-FR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fr-FR" b="1" dirty="0"/>
                  <a:t>Queues A/B/C</a:t>
                </a:r>
                <a:r>
                  <a:rPr lang="fr-FR" dirty="0"/>
                  <a:t> : files d’attente </a:t>
                </a:r>
                <a:r>
                  <a:rPr lang="fr-FR" b="1" dirty="0"/>
                  <a:t>à l’entrée</a:t>
                </a:r>
                <a:r>
                  <a:rPr lang="fr-FR" dirty="0"/>
                  <a:t> des zones (commandes en attente).</a:t>
                </a:r>
                <a:br>
                  <a:rPr lang="fr-FR" dirty="0"/>
                </a:br>
                <a:r>
                  <a:rPr lang="fr-FR" dirty="0"/>
                  <a:t>→ Ce sont des </a:t>
                </a:r>
                <a:r>
                  <a:rPr lang="fr-FR" b="1" dirty="0"/>
                  <a:t>indicateurs d’état</a:t>
                </a:r>
                <a:r>
                  <a:rPr lang="fr-FR" dirty="0"/>
                  <a:t> cruciaux (longueur de file, temps d’attente).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fr-FR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fr-FR" b="1" dirty="0"/>
                  <a:t>R1, R2 (robots)</a:t>
                </a:r>
                <a:r>
                  <a:rPr lang="fr-FR" dirty="0"/>
                  <a:t> / </a:t>
                </a:r>
                <a:r>
                  <a:rPr lang="fr-FR" b="1" dirty="0"/>
                  <a:t>O1 (opérateur)</a:t>
                </a:r>
                <a:r>
                  <a:rPr lang="fr-FR" dirty="0"/>
                  <a:t> : </a:t>
                </a:r>
                <a:r>
                  <a:rPr lang="fr-FR" b="1" dirty="0"/>
                  <a:t>ressources mobiles</a:t>
                </a:r>
                <a:r>
                  <a:rPr lang="fr-FR" dirty="0"/>
                  <a:t> capables de changer de zone.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fr-FR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fr-FR" b="1" dirty="0"/>
                  <a:t>Flèches de réaffectation</a:t>
                </a:r>
                <a:r>
                  <a:rPr lang="fr-FR" dirty="0"/>
                  <a:t> : décisions </a:t>
                </a:r>
                <a:r>
                  <a:rPr lang="fr-FR" b="1" dirty="0"/>
                  <a:t>aₜ</a:t>
                </a:r>
                <a:r>
                  <a:rPr lang="fr-FR" dirty="0"/>
                  <a:t> issues de la politique RL (ex. </a:t>
                </a:r>
                <a:r>
                  <a:rPr lang="fr-FR" i="1" dirty="0"/>
                  <a:t>R1 → Zone B</a:t>
                </a:r>
                <a:r>
                  <a:rPr lang="fr-FR" dirty="0"/>
                  <a:t>).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fr-FR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fr-FR" b="1" dirty="0"/>
                  <a:t>Cartouche “Avant/Après”</a:t>
                </a:r>
                <a:r>
                  <a:rPr lang="fr-FR" dirty="0"/>
                  <a:t> (optionnel) : </a:t>
                </a:r>
                <a:r>
                  <a:rPr lang="fr-FR" b="1" dirty="0"/>
                  <a:t>effet visuel</a:t>
                </a:r>
                <a:r>
                  <a:rPr lang="fr-FR" dirty="0"/>
                  <a:t> de l’équilibrage (queues se rapprochent).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fr-FR" dirty="0"/>
              </a:p>
              <a:p>
                <a:pPr marL="171450" indent="-171450">
                  <a:buFont typeface="Wingdings" panose="05000000000000000000" pitchFamily="2" charset="2"/>
                  <a:buChar char="Ø"/>
                </a:pPr>
                <a:r>
                  <a:rPr lang="fr-FR" b="1" dirty="0"/>
                  <a:t>La valeur ajoutée de la stratégie proposée</a:t>
                </a:r>
              </a:p>
              <a:p>
                <a:pPr lvl="1"/>
                <a:r>
                  <a:rPr lang="fr-FR" dirty="0"/>
                  <a:t>Par rapport à un dispatching statique ou à des règles fixes :</a:t>
                </a:r>
              </a:p>
              <a:p>
                <a:pPr marL="628650" lvl="1" indent="-171450">
                  <a:buFont typeface="Courier New" panose="02070309020205020404" pitchFamily="49" charset="0"/>
                  <a:buChar char="o"/>
                </a:pPr>
                <a:r>
                  <a:rPr lang="fr-FR" b="1" dirty="0"/>
                  <a:t>Équilibrage automatique</a:t>
                </a:r>
                <a:r>
                  <a:rPr lang="fr-FR" dirty="0"/>
                  <a:t> des charges entre zones → </a:t>
                </a:r>
                <a:r>
                  <a:rPr lang="fr-FR" b="1" dirty="0"/>
                  <a:t>moins de goulots</a:t>
                </a:r>
                <a:r>
                  <a:rPr lang="fr-FR" dirty="0"/>
                  <a:t>.</a:t>
                </a:r>
              </a:p>
              <a:p>
                <a:pPr marL="628650" lvl="1" indent="-171450">
                  <a:buFont typeface="Courier New" panose="02070309020205020404" pitchFamily="49" charset="0"/>
                  <a:buChar char="o"/>
                </a:pPr>
                <a:r>
                  <a:rPr lang="fr-FR" b="1" dirty="0"/>
                  <a:t>Réduction de la latence décisionnelle</a:t>
                </a:r>
                <a:r>
                  <a:rPr lang="fr-FR" dirty="0"/>
                  <a:t> (on n’attend pas la supervision humaine).</a:t>
                </a:r>
              </a:p>
              <a:p>
                <a:pPr marL="628650" lvl="1" indent="-171450">
                  <a:buFont typeface="Courier New" panose="02070309020205020404" pitchFamily="49" charset="0"/>
                  <a:buChar char="o"/>
                </a:pPr>
                <a:r>
                  <a:rPr lang="fr-FR" b="1" dirty="0"/>
                  <a:t>Robustesse</a:t>
                </a:r>
                <a:r>
                  <a:rPr lang="fr-FR" dirty="0"/>
                  <a:t> face aux pics ou pannes (réallocation “à la volée”).</a:t>
                </a:r>
              </a:p>
              <a:p>
                <a:pPr marL="628650" lvl="1" indent="-171450">
                  <a:buFont typeface="Courier New" panose="02070309020205020404" pitchFamily="49" charset="0"/>
                  <a:buChar char="o"/>
                </a:pPr>
                <a:r>
                  <a:rPr lang="fr-FR" b="1" dirty="0"/>
                  <a:t>Utilisation plus efficiente</a:t>
                </a:r>
                <a:r>
                  <a:rPr lang="fr-FR" dirty="0"/>
                  <a:t> des ressources (robots/opérateurs occupés là où ça compte).</a:t>
                </a:r>
              </a:p>
              <a:p>
                <a:pPr marL="628650" lvl="1" indent="-171450">
                  <a:buFont typeface="Courier New" panose="02070309020205020404" pitchFamily="49" charset="0"/>
                  <a:buChar char="o"/>
                </a:pPr>
                <a:r>
                  <a:rPr lang="fr-FR" b="1" dirty="0"/>
                  <a:t>Cap vers l’autonomie</a:t>
                </a:r>
                <a:r>
                  <a:rPr lang="fr-FR" dirty="0"/>
                  <a:t> : moins de </a:t>
                </a:r>
                <a:r>
                  <a:rPr lang="fr-FR" dirty="0" err="1"/>
                  <a:t>micro‐décisions</a:t>
                </a:r>
                <a:r>
                  <a:rPr lang="fr-FR" dirty="0"/>
                  <a:t> humaines, plus de cohérence système.</a:t>
                </a:r>
              </a:p>
              <a:p>
                <a:pPr marL="457200" lvl="1" indent="0">
                  <a:buFont typeface="Courier New" panose="02070309020205020404" pitchFamily="49" charset="0"/>
                  <a:buNone/>
                </a:pPr>
                <a:endParaRPr lang="fr-FR" dirty="0"/>
              </a:p>
              <a:p>
                <a:r>
                  <a:rPr lang="fr-FR" b="1" dirty="0"/>
                  <a:t>Comment le système fonctionne (boucle opérationnelle appliquée au plan)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fr-FR" b="1" dirty="0" err="1"/>
                  <a:t>Sensing</a:t>
                </a:r>
                <a:r>
                  <a:rPr lang="fr-FR" b="1" dirty="0"/>
                  <a:t> (Events)</a:t>
                </a:r>
                <a:endParaRPr lang="fr-FR" dirty="0"/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fr-FR" dirty="0"/>
                  <a:t>À chaque pas de temps, on lit : </a:t>
                </a:r>
                <a:r>
                  <a:rPr lang="fr-FR" b="1" dirty="0"/>
                  <a:t>Queue A/B/C</a:t>
                </a:r>
                <a:r>
                  <a:rPr lang="fr-FR" dirty="0"/>
                  <a:t>, positions R/O, états de postes, temps d’attente → c’est </a:t>
                </a:r>
                <a:r>
                  <a:rPr lang="fr-FR" b="1" dirty="0"/>
                  <a:t>sₜ</a:t>
                </a:r>
                <a:r>
                  <a:rPr lang="fr-FR" dirty="0"/>
                  <a:t>.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fr-FR" b="1" dirty="0"/>
                  <a:t>Insights (Process Mining)</a:t>
                </a:r>
                <a:endParaRPr lang="fr-FR" dirty="0"/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fr-FR" dirty="0"/>
                  <a:t>On transforme les événements en </a:t>
                </a:r>
                <a:r>
                  <a:rPr lang="fr-FR" b="1" dirty="0" err="1"/>
                  <a:t>features</a:t>
                </a:r>
                <a:r>
                  <a:rPr lang="fr-FR" dirty="0"/>
                  <a:t> (détection de goulots, KPI locaux).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fr-FR" b="1" dirty="0"/>
                  <a:t>Décision (RL – Policy π)</a:t>
                </a:r>
                <a:endParaRPr lang="fr-FR" dirty="0"/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fr-FR" dirty="0"/>
                  <a:t>La politique calcule </a:t>
                </a:r>
                <a:r>
                  <a:rPr lang="fr-FR" b="1" dirty="0"/>
                  <a:t>aₜ</a:t>
                </a:r>
                <a:r>
                  <a:rPr lang="fr-FR" dirty="0"/>
                  <a:t> = </a:t>
                </a:r>
                <a:r>
                  <a:rPr lang="fr-FR" i="1" dirty="0"/>
                  <a:t>qui réaffecter, vers quelle zone, et quand</a:t>
                </a:r>
                <a:r>
                  <a:rPr lang="fr-FR" dirty="0"/>
                  <a:t> (ou </a:t>
                </a:r>
                <a:r>
                  <a:rPr lang="fr-FR" b="1" dirty="0"/>
                  <a:t>ne rien faire</a:t>
                </a:r>
                <a:r>
                  <a:rPr lang="fr-FR" dirty="0"/>
                  <a:t> si inutile).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fr-FR" b="1" dirty="0"/>
                  <a:t>Action (Exécution décentralisée)</a:t>
                </a:r>
                <a:endParaRPr lang="fr-FR" dirty="0"/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fr-FR" dirty="0"/>
                  <a:t>Le robot/l’opérateur </a:t>
                </a:r>
                <a:r>
                  <a:rPr lang="fr-FR" b="1" dirty="0"/>
                  <a:t>se déplace</a:t>
                </a:r>
                <a:r>
                  <a:rPr lang="fr-FR" dirty="0"/>
                  <a:t> et </a:t>
                </a:r>
                <a:r>
                  <a:rPr lang="fr-FR" b="1" dirty="0"/>
                  <a:t>prend en charge</a:t>
                </a:r>
                <a:r>
                  <a:rPr lang="fr-FR" dirty="0"/>
                  <a:t> la file/poste ciblé(s).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fr-FR" b="1" dirty="0"/>
                  <a:t>Feedback (</a:t>
                </a:r>
                <a:r>
                  <a:rPr lang="fr-FR" b="1" dirty="0" err="1"/>
                  <a:t>Reward</a:t>
                </a:r>
                <a:r>
                  <a:rPr lang="fr-FR" b="1" dirty="0"/>
                  <a:t> rₜ)</a:t>
                </a:r>
                <a:endParaRPr lang="fr-FR" dirty="0"/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fr-FR" dirty="0"/>
                  <a:t>On mesure </a:t>
                </a:r>
                <a:r>
                  <a:rPr lang="fr-FR" b="1" dirty="0" err="1"/>
                  <a:t>throughput</a:t>
                </a:r>
                <a:r>
                  <a:rPr lang="fr-FR" dirty="0"/>
                  <a:t> et </a:t>
                </a:r>
                <a:r>
                  <a:rPr lang="fr-FR" b="1" dirty="0"/>
                  <a:t>latence</a:t>
                </a:r>
                <a:r>
                  <a:rPr lang="fr-FR" dirty="0"/>
                  <a:t> après l’action ; on met à jour la politique (</a:t>
                </a:r>
                <a:r>
                  <a:rPr lang="fr-FR" b="1" dirty="0"/>
                  <a:t>apprentissage en ligne</a:t>
                </a:r>
                <a:r>
                  <a:rPr lang="fr-FR" dirty="0"/>
                  <a:t>).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fr-FR" b="1" dirty="0"/>
                  <a:t>Répétition</a:t>
                </a:r>
                <a:endParaRPr lang="fr-FR" dirty="0"/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fr-FR" dirty="0"/>
                  <a:t>Le cycle se répète en continu → </a:t>
                </a:r>
                <a:r>
                  <a:rPr lang="fr-FR" b="1" dirty="0"/>
                  <a:t>adaptation</a:t>
                </a:r>
                <a:r>
                  <a:rPr lang="fr-FR" dirty="0"/>
                  <a:t>.</a:t>
                </a:r>
              </a:p>
              <a:p>
                <a:pPr lvl="1"/>
                <a:endParaRPr lang="fr-FR" dirty="0"/>
              </a:p>
              <a:p>
                <a:r>
                  <a:rPr lang="fr-FR" dirty="0"/>
                  <a:t>Sur la slide, cela se voit par les </a:t>
                </a:r>
                <a:r>
                  <a:rPr lang="fr-FR" b="1" dirty="0"/>
                  <a:t>flèches de réaffectation</a:t>
                </a:r>
                <a:r>
                  <a:rPr lang="fr-FR" dirty="0"/>
                  <a:t> et, </a:t>
                </a:r>
              </a:p>
              <a:p>
                <a:endParaRPr lang="fr-FR" b="1" dirty="0"/>
              </a:p>
              <a:p>
                <a:r>
                  <a:rPr lang="fr-FR" b="1" dirty="0"/>
                  <a:t>Comment on gère les interactions (coordination &amp; conflits)</a:t>
                </a:r>
              </a:p>
              <a:p>
                <a:r>
                  <a:rPr lang="fr-FR" dirty="0"/>
                  <a:t>Pour éviter le “ping-pong” ou les collisions de décisions, on applique quelques règles simples :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fr-FR" b="1" dirty="0"/>
                  <a:t>Hystérèse / </a:t>
                </a:r>
                <a:r>
                  <a:rPr lang="fr-FR" b="1" dirty="0" err="1"/>
                  <a:t>Cooldown</a:t>
                </a:r>
                <a:r>
                  <a:rPr lang="fr-FR" dirty="0"/>
                  <a:t> : une ressource réaffectée ne rechange pas de zone avant </a:t>
                </a:r>
                <a:r>
                  <a:rPr lang="fr-FR" i="1" dirty="0" err="1"/>
                  <a:t>Δt</a:t>
                </a:r>
                <a:r>
                  <a:rPr lang="fr-FR" dirty="0"/>
                  <a:t> (ex. 2–3 cycles).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fr-FR" b="1" dirty="0"/>
                  <a:t>Seuils &amp; priorités</a:t>
                </a:r>
                <a:r>
                  <a:rPr lang="fr-FR" dirty="0"/>
                  <a:t> : on réalloue seulement si </a:t>
                </a:r>
                <a:r>
                  <a:rPr lang="fr-FR" b="1" dirty="0"/>
                  <a:t>écart de charge &gt; seuil</a:t>
                </a:r>
                <a:r>
                  <a:rPr lang="fr-FR" dirty="0"/>
                  <a:t> (ex. Queue B ≥ Queue A + 3).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fr-FR" b="1" dirty="0"/>
                  <a:t>Réservation/</a:t>
                </a:r>
                <a:r>
                  <a:rPr lang="fr-FR" b="1" dirty="0" err="1"/>
                  <a:t>Tokens</a:t>
                </a:r>
                <a:r>
                  <a:rPr lang="fr-FR" dirty="0"/>
                  <a:t> : quand </a:t>
                </a:r>
                <a:r>
                  <a:rPr lang="fr-FR" b="1" dirty="0"/>
                  <a:t>R1</a:t>
                </a:r>
                <a:r>
                  <a:rPr lang="fr-FR" dirty="0"/>
                  <a:t> est assigné à </a:t>
                </a:r>
                <a:r>
                  <a:rPr lang="fr-FR" b="1" dirty="0"/>
                  <a:t>B</a:t>
                </a:r>
                <a:r>
                  <a:rPr lang="fr-FR" dirty="0"/>
                  <a:t>, on émet un </a:t>
                </a:r>
                <a:r>
                  <a:rPr lang="fr-FR" b="1" dirty="0" err="1"/>
                  <a:t>token</a:t>
                </a:r>
                <a:r>
                  <a:rPr lang="fr-FR" b="1" dirty="0"/>
                  <a:t> de réservation</a:t>
                </a:r>
                <a:r>
                  <a:rPr lang="fr-FR" dirty="0"/>
                  <a:t> (évite les doubles affectations).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fr-FR" b="1" dirty="0"/>
                  <a:t>Contraintes</a:t>
                </a:r>
                <a:r>
                  <a:rPr lang="fr-FR" dirty="0"/>
                  <a:t> : on prend en compte </a:t>
                </a:r>
                <a:r>
                  <a:rPr lang="fr-FR" b="1" dirty="0"/>
                  <a:t>distance</a:t>
                </a:r>
                <a:r>
                  <a:rPr lang="fr-FR" dirty="0"/>
                  <a:t> / </a:t>
                </a:r>
                <a:r>
                  <a:rPr lang="fr-FR" b="1" dirty="0"/>
                  <a:t>temps de trajet</a:t>
                </a:r>
                <a:r>
                  <a:rPr lang="fr-FR" dirty="0"/>
                  <a:t> / </a:t>
                </a:r>
                <a:r>
                  <a:rPr lang="fr-FR" b="1" dirty="0"/>
                  <a:t>compétences</a:t>
                </a:r>
                <a:r>
                  <a:rPr lang="fr-FR" dirty="0"/>
                  <a:t> (ex. O1 habilité sur C).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fr-FR" b="1" dirty="0"/>
                  <a:t>Équité</a:t>
                </a:r>
                <a:r>
                  <a:rPr lang="fr-FR" dirty="0"/>
                  <a:t> : petite pénalité si une zone est </a:t>
                </a:r>
                <a:r>
                  <a:rPr lang="fr-FR" b="1" dirty="0"/>
                  <a:t>trop souvent défavorisée</a:t>
                </a:r>
                <a:r>
                  <a:rPr lang="fr-FR" dirty="0"/>
                  <a:t> (anti-</a:t>
                </a:r>
                <a:r>
                  <a:rPr lang="fr-FR" dirty="0" err="1"/>
                  <a:t>starvation</a:t>
                </a:r>
                <a:r>
                  <a:rPr lang="fr-FR" dirty="0"/>
                  <a:t>).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fr-FR" b="1" dirty="0" err="1"/>
                  <a:t>Override</a:t>
                </a:r>
                <a:r>
                  <a:rPr lang="fr-FR" b="1" dirty="0"/>
                  <a:t> humain léger</a:t>
                </a:r>
                <a:r>
                  <a:rPr lang="fr-FR" dirty="0"/>
                  <a:t> (HMI) : l’opérateur peut </a:t>
                </a:r>
                <a:r>
                  <a:rPr lang="fr-FR" b="1" dirty="0"/>
                  <a:t>valider/stopper</a:t>
                </a:r>
                <a:r>
                  <a:rPr lang="fr-FR" dirty="0"/>
                  <a:t> une réaffectation exceptionnelle.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fr-FR" dirty="0"/>
              </a:p>
              <a:p>
                <a:r>
                  <a:rPr lang="fr-FR" b="1" dirty="0"/>
                  <a:t>Script orale :</a:t>
                </a:r>
              </a:p>
              <a:p>
                <a:r>
                  <a:rPr lang="fr-FR" dirty="0"/>
                  <a:t>“Cette slide montre </a:t>
                </a:r>
                <a:r>
                  <a:rPr lang="fr-FR" b="1" dirty="0"/>
                  <a:t>où</a:t>
                </a:r>
                <a:r>
                  <a:rPr lang="fr-FR" dirty="0"/>
                  <a:t> l’IA agit : entre </a:t>
                </a:r>
                <a:r>
                  <a:rPr lang="fr-FR" b="1" dirty="0"/>
                  <a:t>A/B/C</a:t>
                </a:r>
                <a:r>
                  <a:rPr lang="fr-FR" dirty="0"/>
                  <a:t>, on </a:t>
                </a:r>
                <a:r>
                  <a:rPr lang="fr-FR" b="1" dirty="0"/>
                  <a:t>réaffecte</a:t>
                </a:r>
                <a:r>
                  <a:rPr lang="fr-FR" dirty="0"/>
                  <a:t> en temps réel les ressources vers la zone la plus tendue.”</a:t>
                </a:r>
              </a:p>
              <a:p>
                <a:r>
                  <a:rPr lang="fr-FR" dirty="0"/>
                  <a:t>“On observe </a:t>
                </a:r>
                <a:r>
                  <a:rPr lang="fr-FR" b="1" dirty="0"/>
                  <a:t>les queues</a:t>
                </a:r>
                <a:r>
                  <a:rPr lang="fr-FR" dirty="0"/>
                  <a:t> et </a:t>
                </a:r>
                <a:r>
                  <a:rPr lang="fr-FR" b="1" dirty="0"/>
                  <a:t>les positions</a:t>
                </a:r>
                <a:r>
                  <a:rPr lang="fr-FR" dirty="0"/>
                  <a:t> → la </a:t>
                </a:r>
                <a:r>
                  <a:rPr lang="fr-FR" b="1" dirty="0"/>
                  <a:t>politique RL</a:t>
                </a:r>
                <a:r>
                  <a:rPr lang="fr-FR" dirty="0"/>
                  <a:t> choisit </a:t>
                </a:r>
                <a:r>
                  <a:rPr lang="fr-FR" i="1" dirty="0"/>
                  <a:t>qui bouge où</a:t>
                </a:r>
                <a:r>
                  <a:rPr lang="fr-FR" dirty="0"/>
                  <a:t> → l’</a:t>
                </a:r>
                <a:r>
                  <a:rPr lang="fr-FR" b="1" dirty="0"/>
                  <a:t>exécution</a:t>
                </a:r>
                <a:r>
                  <a:rPr lang="fr-FR" dirty="0"/>
                  <a:t> est </a:t>
                </a:r>
                <a:r>
                  <a:rPr lang="fr-FR" b="1" dirty="0"/>
                  <a:t>locale</a:t>
                </a:r>
                <a:r>
                  <a:rPr lang="fr-FR" dirty="0"/>
                  <a:t> et </a:t>
                </a:r>
                <a:r>
                  <a:rPr lang="fr-FR" b="1" dirty="0"/>
                  <a:t>rapide</a:t>
                </a:r>
                <a:r>
                  <a:rPr lang="fr-FR" dirty="0"/>
                  <a:t>.”</a:t>
                </a:r>
              </a:p>
              <a:p>
                <a:r>
                  <a:rPr lang="fr-FR" dirty="0"/>
                  <a:t>“Résultat : </a:t>
                </a:r>
                <a:r>
                  <a:rPr lang="fr-FR" b="1" dirty="0"/>
                  <a:t>moins d’attente</a:t>
                </a:r>
                <a:r>
                  <a:rPr lang="fr-FR" dirty="0"/>
                  <a:t>, </a:t>
                </a:r>
                <a:r>
                  <a:rPr lang="fr-FR" b="1" dirty="0"/>
                  <a:t>plus de débit</a:t>
                </a:r>
                <a:r>
                  <a:rPr lang="fr-FR" dirty="0"/>
                  <a:t>, et un système </a:t>
                </a:r>
                <a:r>
                  <a:rPr lang="fr-FR" b="1" dirty="0"/>
                  <a:t>robuste</a:t>
                </a:r>
                <a:r>
                  <a:rPr lang="fr-FR" dirty="0"/>
                  <a:t> aux pics. La slide 8 montrera les </a:t>
                </a:r>
                <a:r>
                  <a:rPr lang="fr-FR" b="1" dirty="0"/>
                  <a:t>tendances</a:t>
                </a:r>
                <a:r>
                  <a:rPr lang="fr-FR" dirty="0"/>
                  <a:t> de ces gains en simulation.”</a:t>
                </a:r>
              </a:p>
              <a:p>
                <a:endParaRPr lang="fr-FR" dirty="0"/>
              </a:p>
              <a:p>
                <a:r>
                  <a:rPr lang="en-GB" dirty="0" err="1"/>
                  <a:t>Illustrons</a:t>
                </a:r>
                <a:r>
                  <a:rPr lang="en-GB" dirty="0"/>
                  <a:t> sur un </a:t>
                </a:r>
                <a:r>
                  <a:rPr lang="en-GB" b="1" dirty="0"/>
                  <a:t>entrepôt</a:t>
                </a:r>
                <a:r>
                  <a:rPr lang="en-GB" dirty="0"/>
                  <a:t> minimal : </a:t>
                </a:r>
              </a:p>
              <a:p>
                <a:r>
                  <a:rPr lang="en-GB" dirty="0"/>
                  <a:t>trois </a:t>
                </a:r>
                <a:r>
                  <a:rPr lang="en-GB" b="1" dirty="0"/>
                  <a:t>zones A/B/C</a:t>
                </a:r>
                <a:r>
                  <a:rPr lang="en-GB" dirty="0"/>
                  <a:t> avec </a:t>
                </a:r>
                <a:r>
                  <a:rPr lang="en-GB" b="1" dirty="0"/>
                  <a:t>files</a:t>
                </a:r>
                <a:r>
                  <a:rPr lang="en-GB" dirty="0"/>
                  <a:t> à </a:t>
                </a:r>
                <a:r>
                  <a:rPr lang="en-GB" dirty="0" err="1"/>
                  <a:t>l’entrée</a:t>
                </a:r>
                <a:r>
                  <a:rPr lang="en-GB" dirty="0"/>
                  <a:t>, et des </a:t>
                </a:r>
                <a:r>
                  <a:rPr lang="en-GB" dirty="0" err="1"/>
                  <a:t>ressources</a:t>
                </a:r>
                <a:r>
                  <a:rPr lang="en-GB" dirty="0"/>
                  <a:t> mobiles </a:t>
                </a:r>
                <a:r>
                  <a:rPr lang="en-GB" b="1" dirty="0"/>
                  <a:t>R1, R2, O1</a:t>
                </a:r>
                <a:r>
                  <a:rPr lang="en-GB" dirty="0"/>
                  <a:t>. </a:t>
                </a:r>
                <a:r>
                  <a:rPr lang="en-GB" dirty="0" err="1"/>
                  <a:t>Ici</a:t>
                </a:r>
                <a:r>
                  <a:rPr lang="en-GB" dirty="0"/>
                  <a:t>, la </a:t>
                </a:r>
                <a:r>
                  <a:rPr lang="en-GB" b="1" dirty="0"/>
                  <a:t>zone B</a:t>
                </a:r>
                <a:r>
                  <a:rPr lang="en-GB" dirty="0"/>
                  <a:t> est </a:t>
                </a:r>
                <a:r>
                  <a:rPr lang="en-GB" dirty="0" err="1"/>
                  <a:t>saturée</a:t>
                </a:r>
                <a:r>
                  <a:rPr lang="en-GB" dirty="0"/>
                  <a:t> ; la </a:t>
                </a:r>
                <a:r>
                  <a:rPr lang="en-GB" b="1" dirty="0"/>
                  <a:t>policy</a:t>
                </a:r>
                <a:r>
                  <a:rPr lang="en-GB" dirty="0"/>
                  <a:t> </a:t>
                </a:r>
                <a:r>
                  <a:rPr lang="en-GB" dirty="0" err="1"/>
                  <a:t>décide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MA" sz="120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lang="ar-MA" sz="120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𝑎</m:t>
                        </m:r>
                      </m:e>
                      <m:sub>
                        <m:r>
                          <a:rPr lang="ar-MA" sz="120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ar-MA" b="1" dirty="0"/>
                  <a:t>: </a:t>
                </a:r>
                <a:r>
                  <a:rPr lang="en-GB" b="1" dirty="0"/>
                  <a:t>R1 ⇒ Zone B</a:t>
                </a:r>
                <a:r>
                  <a:rPr lang="en-GB" dirty="0"/>
                  <a:t>.</a:t>
                </a:r>
                <a:br>
                  <a:rPr lang="en-GB" dirty="0"/>
                </a:br>
                <a:endParaRPr lang="en-GB" dirty="0"/>
              </a:p>
              <a:p>
                <a:r>
                  <a:rPr lang="en-GB" dirty="0"/>
                  <a:t>Ce choix </a:t>
                </a:r>
                <a:r>
                  <a:rPr lang="en-GB" dirty="0" err="1"/>
                  <a:t>respecte</a:t>
                </a:r>
                <a:r>
                  <a:rPr lang="en-GB" dirty="0"/>
                  <a:t> </a:t>
                </a:r>
                <a:r>
                  <a:rPr lang="el-GR" b="1" dirty="0"/>
                  <a:t>Δ</a:t>
                </a:r>
                <a:r>
                  <a:rPr lang="en-GB" b="1" dirty="0"/>
                  <a:t>Q</a:t>
                </a:r>
                <a:r>
                  <a:rPr lang="en-GB" dirty="0"/>
                  <a:t> (</a:t>
                </a:r>
                <a:r>
                  <a:rPr lang="en-GB" dirty="0" err="1"/>
                  <a:t>écart</a:t>
                </a:r>
                <a:r>
                  <a:rPr lang="en-GB" dirty="0"/>
                  <a:t> </a:t>
                </a:r>
                <a:r>
                  <a:rPr lang="en-GB" dirty="0" err="1"/>
                  <a:t>suffisant</a:t>
                </a:r>
                <a:r>
                  <a:rPr lang="en-GB" dirty="0"/>
                  <a:t>), </a:t>
                </a:r>
                <a:r>
                  <a:rPr lang="el-GR" b="1" dirty="0"/>
                  <a:t>Δ</a:t>
                </a:r>
                <a:r>
                  <a:rPr lang="en-GB" b="1" dirty="0"/>
                  <a:t>t</a:t>
                </a:r>
                <a:r>
                  <a:rPr lang="en-GB" dirty="0"/>
                  <a:t> (on ne </a:t>
                </a:r>
                <a:r>
                  <a:rPr lang="en-GB" dirty="0" err="1"/>
                  <a:t>rebouge</a:t>
                </a:r>
                <a:r>
                  <a:rPr lang="en-GB" dirty="0"/>
                  <a:t> pas trop </a:t>
                </a:r>
                <a:r>
                  <a:rPr lang="en-GB" dirty="0" err="1"/>
                  <a:t>vite</a:t>
                </a:r>
                <a:r>
                  <a:rPr lang="en-GB" dirty="0"/>
                  <a:t>) et </a:t>
                </a:r>
                <a:r>
                  <a:rPr lang="el-GR" b="1" dirty="0"/>
                  <a:t>λ_</a:t>
                </a:r>
                <a:r>
                  <a:rPr lang="en-GB" b="1" dirty="0"/>
                  <a:t>distance</a:t>
                </a:r>
                <a:r>
                  <a:rPr lang="en-GB" dirty="0"/>
                  <a:t> (</a:t>
                </a:r>
                <a:r>
                  <a:rPr lang="en-GB" dirty="0" err="1"/>
                  <a:t>coût</a:t>
                </a:r>
                <a:r>
                  <a:rPr lang="en-GB" dirty="0"/>
                  <a:t> de </a:t>
                </a:r>
                <a:r>
                  <a:rPr lang="en-GB" dirty="0" err="1"/>
                  <a:t>déplacement</a:t>
                </a:r>
                <a:r>
                  <a:rPr lang="en-GB" dirty="0"/>
                  <a:t> acceptable).</a:t>
                </a:r>
              </a:p>
              <a:p>
                <a:br>
                  <a:rPr lang="en-GB" dirty="0"/>
                </a:br>
                <a:r>
                  <a:rPr lang="en-GB" dirty="0" err="1"/>
                  <a:t>L’</a:t>
                </a:r>
                <a:r>
                  <a:rPr lang="en-GB" b="1" dirty="0" err="1"/>
                  <a:t>effet</a:t>
                </a:r>
                <a:r>
                  <a:rPr lang="en-GB" b="1" dirty="0"/>
                  <a:t> </a:t>
                </a:r>
                <a:r>
                  <a:rPr lang="en-GB" b="1" dirty="0" err="1"/>
                  <a:t>attendu</a:t>
                </a:r>
                <a:r>
                  <a:rPr lang="en-GB" dirty="0"/>
                  <a:t> est </a:t>
                </a:r>
                <a:r>
                  <a:rPr lang="en-GB" dirty="0" err="1"/>
                  <a:t>lisible</a:t>
                </a:r>
                <a:r>
                  <a:rPr lang="en-GB" dirty="0"/>
                  <a:t> : la </a:t>
                </a:r>
                <a:r>
                  <a:rPr lang="en-GB" b="1" dirty="0"/>
                  <a:t>file B </a:t>
                </a:r>
                <a:r>
                  <a:rPr lang="en-GB" b="1" dirty="0" err="1"/>
                  <a:t>diminue</a:t>
                </a:r>
                <a:r>
                  <a:rPr lang="en-GB" dirty="0"/>
                  <a:t>, A et C se </a:t>
                </a:r>
                <a:r>
                  <a:rPr lang="en-GB" b="1" dirty="0" err="1"/>
                  <a:t>rééquilibrent</a:t>
                </a:r>
                <a:r>
                  <a:rPr lang="en-GB" dirty="0"/>
                  <a:t>. Le petit tableau “Avant/Après” montre des </a:t>
                </a:r>
                <a:r>
                  <a:rPr lang="en-GB" b="1" dirty="0"/>
                  <a:t>tendances</a:t>
                </a:r>
                <a:r>
                  <a:rPr lang="en-GB" dirty="0"/>
                  <a:t> (↗/↘/→) </a:t>
                </a:r>
                <a:r>
                  <a:rPr lang="en-GB" dirty="0" err="1"/>
                  <a:t>plutôt</a:t>
                </a:r>
                <a:r>
                  <a:rPr lang="en-GB" dirty="0"/>
                  <a:t> </a:t>
                </a:r>
                <a:r>
                  <a:rPr lang="en-GB" dirty="0" err="1"/>
                  <a:t>que</a:t>
                </a:r>
                <a:r>
                  <a:rPr lang="en-GB" dirty="0"/>
                  <a:t> des chiffres </a:t>
                </a:r>
                <a:r>
                  <a:rPr lang="en-GB" dirty="0" err="1"/>
                  <a:t>bruts</a:t>
                </a:r>
                <a:r>
                  <a:rPr lang="en-GB" dirty="0"/>
                  <a:t>, car </a:t>
                </a:r>
                <a:r>
                  <a:rPr lang="en-GB" dirty="0" err="1"/>
                  <a:t>cette</a:t>
                </a:r>
                <a:r>
                  <a:rPr lang="en-GB" dirty="0"/>
                  <a:t> slide est </a:t>
                </a:r>
                <a:r>
                  <a:rPr lang="en-GB" b="1" dirty="0"/>
                  <a:t>illustrative</a:t>
                </a:r>
                <a:r>
                  <a:rPr lang="en-GB" dirty="0"/>
                  <a:t> : </a:t>
                </a:r>
                <a:r>
                  <a:rPr lang="en-GB" dirty="0" err="1"/>
                  <a:t>elle</a:t>
                </a:r>
                <a:r>
                  <a:rPr lang="en-GB" dirty="0"/>
                  <a:t> </a:t>
                </a:r>
                <a:r>
                  <a:rPr lang="en-GB" dirty="0" err="1"/>
                  <a:t>explique</a:t>
                </a:r>
                <a:r>
                  <a:rPr lang="en-GB" dirty="0"/>
                  <a:t> </a:t>
                </a:r>
                <a:r>
                  <a:rPr lang="en-GB" b="1" dirty="0" err="1"/>
                  <a:t>où</a:t>
                </a:r>
                <a:r>
                  <a:rPr lang="en-GB" dirty="0"/>
                  <a:t> </a:t>
                </a:r>
                <a:r>
                  <a:rPr lang="en-GB" dirty="0" err="1"/>
                  <a:t>l’IA</a:t>
                </a:r>
                <a:r>
                  <a:rPr lang="en-GB" dirty="0"/>
                  <a:t> agit et </a:t>
                </a:r>
                <a:r>
                  <a:rPr lang="en-GB" b="1" dirty="0" err="1"/>
                  <a:t>pourquoi</a:t>
                </a:r>
                <a:r>
                  <a:rPr lang="en-GB" dirty="0"/>
                  <a:t> </a:t>
                </a:r>
                <a:r>
                  <a:rPr lang="en-GB" dirty="0" err="1"/>
                  <a:t>l’action</a:t>
                </a:r>
                <a:r>
                  <a:rPr lang="en-GB" dirty="0"/>
                  <a:t> a du </a:t>
                </a:r>
                <a:r>
                  <a:rPr lang="en-GB" dirty="0" err="1"/>
                  <a:t>sens.</a:t>
                </a:r>
                <a:endParaRPr lang="fr-FR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Espace réservé des notes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fr-FR" dirty="0"/>
                  <a:t>Comment ce scénario s’applique à un entrepôt : </a:t>
                </a:r>
              </a:p>
              <a:p>
                <a:r>
                  <a:rPr lang="fr-FR" dirty="0"/>
                  <a:t>on </a:t>
                </a:r>
                <a:r>
                  <a:rPr lang="fr-FR" b="1" dirty="0"/>
                  <a:t>réaffecte dynamiquement</a:t>
                </a:r>
                <a:r>
                  <a:rPr lang="fr-FR" dirty="0"/>
                  <a:t> robots/opérateurs vers la zone qui en a le plus besoin.</a:t>
                </a:r>
              </a:p>
              <a:p>
                <a:endParaRPr lang="fr-FR" b="1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fr-FR" b="1" dirty="0"/>
                  <a:t>Zone A / Zone B / Zone C</a:t>
                </a:r>
                <a:r>
                  <a:rPr lang="fr-FR" dirty="0"/>
                  <a:t> : trois </a:t>
                </a:r>
                <a:r>
                  <a:rPr lang="fr-FR" b="1" dirty="0"/>
                  <a:t>aires fonctionnelles</a:t>
                </a:r>
                <a:r>
                  <a:rPr lang="fr-FR" dirty="0"/>
                  <a:t> de l’entrepôt (ex. allées ou secteurs de picking/packing).</a:t>
                </a:r>
                <a:br>
                  <a:rPr lang="fr-FR" dirty="0"/>
                </a:br>
                <a:r>
                  <a:rPr lang="fr-FR" dirty="0"/>
                  <a:t>Elles matérialisent des </a:t>
                </a:r>
                <a:r>
                  <a:rPr lang="fr-FR" b="1" dirty="0"/>
                  <a:t>charges différentes</a:t>
                </a:r>
                <a:r>
                  <a:rPr lang="fr-FR" dirty="0"/>
                  <a:t> dans le temps.</a:t>
                </a:r>
              </a:p>
              <a:p>
                <a:endParaRPr lang="fr-FR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fr-FR" b="1" dirty="0"/>
                  <a:t>Postes</a:t>
                </a:r>
                <a:r>
                  <a:rPr lang="fr-FR" dirty="0"/>
                  <a:t> (petits carrés) : points de travail (picking, tri, packing) </a:t>
                </a:r>
                <a:r>
                  <a:rPr lang="fr-FR" b="1" dirty="0"/>
                  <a:t>dans chaque zone</a:t>
                </a:r>
                <a:r>
                  <a:rPr lang="fr-FR" dirty="0"/>
                  <a:t>.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fr-FR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fr-FR" b="1" dirty="0"/>
                  <a:t>Queues A/B/C</a:t>
                </a:r>
                <a:r>
                  <a:rPr lang="fr-FR" dirty="0"/>
                  <a:t> : files d’attente </a:t>
                </a:r>
                <a:r>
                  <a:rPr lang="fr-FR" b="1" dirty="0"/>
                  <a:t>à l’entrée</a:t>
                </a:r>
                <a:r>
                  <a:rPr lang="fr-FR" dirty="0"/>
                  <a:t> des zones (commandes en attente).</a:t>
                </a:r>
                <a:br>
                  <a:rPr lang="fr-FR" dirty="0"/>
                </a:br>
                <a:r>
                  <a:rPr lang="fr-FR" dirty="0"/>
                  <a:t>→ Ce sont des </a:t>
                </a:r>
                <a:r>
                  <a:rPr lang="fr-FR" b="1" dirty="0"/>
                  <a:t>indicateurs d’état</a:t>
                </a:r>
                <a:r>
                  <a:rPr lang="fr-FR" dirty="0"/>
                  <a:t> cruciaux (longueur de file, temps d’attente).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fr-FR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fr-FR" b="1" dirty="0"/>
                  <a:t>R1, R2 (robots)</a:t>
                </a:r>
                <a:r>
                  <a:rPr lang="fr-FR" dirty="0"/>
                  <a:t> / </a:t>
                </a:r>
                <a:r>
                  <a:rPr lang="fr-FR" b="1" dirty="0"/>
                  <a:t>O1 (opérateur)</a:t>
                </a:r>
                <a:r>
                  <a:rPr lang="fr-FR" dirty="0"/>
                  <a:t> : </a:t>
                </a:r>
                <a:r>
                  <a:rPr lang="fr-FR" b="1" dirty="0"/>
                  <a:t>ressources mobiles</a:t>
                </a:r>
                <a:r>
                  <a:rPr lang="fr-FR" dirty="0"/>
                  <a:t> capables de changer de zone.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fr-FR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fr-FR" b="1" dirty="0"/>
                  <a:t>Flèches de réaffectation</a:t>
                </a:r>
                <a:r>
                  <a:rPr lang="fr-FR" dirty="0"/>
                  <a:t> : décisions </a:t>
                </a:r>
                <a:r>
                  <a:rPr lang="fr-FR" b="1" dirty="0"/>
                  <a:t>aₜ</a:t>
                </a:r>
                <a:r>
                  <a:rPr lang="fr-FR" dirty="0"/>
                  <a:t> issues de la politique RL (ex. </a:t>
                </a:r>
                <a:r>
                  <a:rPr lang="fr-FR" i="1" dirty="0"/>
                  <a:t>R1 → Zone B</a:t>
                </a:r>
                <a:r>
                  <a:rPr lang="fr-FR" dirty="0"/>
                  <a:t>).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fr-FR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fr-FR" b="1" dirty="0"/>
                  <a:t>Cartouche “Avant/Après”</a:t>
                </a:r>
                <a:r>
                  <a:rPr lang="fr-FR" dirty="0"/>
                  <a:t> (optionnel) : </a:t>
                </a:r>
                <a:r>
                  <a:rPr lang="fr-FR" b="1" dirty="0"/>
                  <a:t>effet visuel</a:t>
                </a:r>
                <a:r>
                  <a:rPr lang="fr-FR" dirty="0"/>
                  <a:t> de l’équilibrage (queues se rapprochent).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fr-FR" dirty="0"/>
              </a:p>
              <a:p>
                <a:pPr marL="171450" indent="-171450">
                  <a:buFont typeface="Wingdings" panose="05000000000000000000" pitchFamily="2" charset="2"/>
                  <a:buChar char="Ø"/>
                </a:pPr>
                <a:r>
                  <a:rPr lang="fr-FR" b="1" dirty="0"/>
                  <a:t>La valeur ajoutée de la stratégie proposée</a:t>
                </a:r>
              </a:p>
              <a:p>
                <a:pPr lvl="1"/>
                <a:r>
                  <a:rPr lang="fr-FR" dirty="0"/>
                  <a:t>Par rapport à un dispatching statique ou à des règles fixes :</a:t>
                </a:r>
              </a:p>
              <a:p>
                <a:pPr marL="628650" lvl="1" indent="-171450">
                  <a:buFont typeface="Courier New" panose="02070309020205020404" pitchFamily="49" charset="0"/>
                  <a:buChar char="o"/>
                </a:pPr>
                <a:r>
                  <a:rPr lang="fr-FR" b="1" dirty="0"/>
                  <a:t>Équilibrage automatique</a:t>
                </a:r>
                <a:r>
                  <a:rPr lang="fr-FR" dirty="0"/>
                  <a:t> des charges entre zones → </a:t>
                </a:r>
                <a:r>
                  <a:rPr lang="fr-FR" b="1" dirty="0"/>
                  <a:t>moins de goulots</a:t>
                </a:r>
                <a:r>
                  <a:rPr lang="fr-FR" dirty="0"/>
                  <a:t>.</a:t>
                </a:r>
              </a:p>
              <a:p>
                <a:pPr marL="628650" lvl="1" indent="-171450">
                  <a:buFont typeface="Courier New" panose="02070309020205020404" pitchFamily="49" charset="0"/>
                  <a:buChar char="o"/>
                </a:pPr>
                <a:r>
                  <a:rPr lang="fr-FR" b="1" dirty="0"/>
                  <a:t>Réduction de la latence décisionnelle</a:t>
                </a:r>
                <a:r>
                  <a:rPr lang="fr-FR" dirty="0"/>
                  <a:t> (on n’attend pas la supervision humaine).</a:t>
                </a:r>
              </a:p>
              <a:p>
                <a:pPr marL="628650" lvl="1" indent="-171450">
                  <a:buFont typeface="Courier New" panose="02070309020205020404" pitchFamily="49" charset="0"/>
                  <a:buChar char="o"/>
                </a:pPr>
                <a:r>
                  <a:rPr lang="fr-FR" b="1" dirty="0"/>
                  <a:t>Robustesse</a:t>
                </a:r>
                <a:r>
                  <a:rPr lang="fr-FR" dirty="0"/>
                  <a:t> face aux pics ou pannes (réallocation “à la volée”).</a:t>
                </a:r>
              </a:p>
              <a:p>
                <a:pPr marL="628650" lvl="1" indent="-171450">
                  <a:buFont typeface="Courier New" panose="02070309020205020404" pitchFamily="49" charset="0"/>
                  <a:buChar char="o"/>
                </a:pPr>
                <a:r>
                  <a:rPr lang="fr-FR" b="1" dirty="0"/>
                  <a:t>Utilisation plus efficiente</a:t>
                </a:r>
                <a:r>
                  <a:rPr lang="fr-FR" dirty="0"/>
                  <a:t> des ressources (robots/opérateurs occupés là où ça compte).</a:t>
                </a:r>
              </a:p>
              <a:p>
                <a:pPr marL="628650" lvl="1" indent="-171450">
                  <a:buFont typeface="Courier New" panose="02070309020205020404" pitchFamily="49" charset="0"/>
                  <a:buChar char="o"/>
                </a:pPr>
                <a:r>
                  <a:rPr lang="fr-FR" b="1" dirty="0"/>
                  <a:t>Cap vers l’autonomie</a:t>
                </a:r>
                <a:r>
                  <a:rPr lang="fr-FR" dirty="0"/>
                  <a:t> : moins de </a:t>
                </a:r>
                <a:r>
                  <a:rPr lang="fr-FR" dirty="0" err="1"/>
                  <a:t>micro‐décisions</a:t>
                </a:r>
                <a:r>
                  <a:rPr lang="fr-FR" dirty="0"/>
                  <a:t> humaines, plus de cohérence système.</a:t>
                </a:r>
              </a:p>
              <a:p>
                <a:pPr marL="457200" lvl="1" indent="0">
                  <a:buFont typeface="Courier New" panose="02070309020205020404" pitchFamily="49" charset="0"/>
                  <a:buNone/>
                </a:pPr>
                <a:endParaRPr lang="fr-FR" dirty="0"/>
              </a:p>
              <a:p>
                <a:r>
                  <a:rPr lang="fr-FR" b="1" dirty="0"/>
                  <a:t>Comment le système fonctionne (boucle opérationnelle appliquée au plan)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fr-FR" b="1" dirty="0" err="1"/>
                  <a:t>Sensing</a:t>
                </a:r>
                <a:r>
                  <a:rPr lang="fr-FR" b="1" dirty="0"/>
                  <a:t> (Events)</a:t>
                </a:r>
                <a:endParaRPr lang="fr-FR" dirty="0"/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fr-FR" dirty="0"/>
                  <a:t>À chaque pas de temps, on lit : </a:t>
                </a:r>
                <a:r>
                  <a:rPr lang="fr-FR" b="1" dirty="0"/>
                  <a:t>Queue A/B/C</a:t>
                </a:r>
                <a:r>
                  <a:rPr lang="fr-FR" dirty="0"/>
                  <a:t>, positions R/O, états de postes, temps d’attente → c’est </a:t>
                </a:r>
                <a:r>
                  <a:rPr lang="fr-FR" b="1" dirty="0"/>
                  <a:t>sₜ</a:t>
                </a:r>
                <a:r>
                  <a:rPr lang="fr-FR" dirty="0"/>
                  <a:t>.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fr-FR" b="1" dirty="0"/>
                  <a:t>Insights (Process Mining)</a:t>
                </a:r>
                <a:endParaRPr lang="fr-FR" dirty="0"/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fr-FR" dirty="0"/>
                  <a:t>On transforme les événements en </a:t>
                </a:r>
                <a:r>
                  <a:rPr lang="fr-FR" b="1" dirty="0" err="1"/>
                  <a:t>features</a:t>
                </a:r>
                <a:r>
                  <a:rPr lang="fr-FR" dirty="0"/>
                  <a:t> (détection de goulots, KPI locaux).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fr-FR" b="1" dirty="0"/>
                  <a:t>Décision (RL – Policy π)</a:t>
                </a:r>
                <a:endParaRPr lang="fr-FR" dirty="0"/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fr-FR" dirty="0"/>
                  <a:t>La politique calcule </a:t>
                </a:r>
                <a:r>
                  <a:rPr lang="fr-FR" b="1" dirty="0"/>
                  <a:t>aₜ</a:t>
                </a:r>
                <a:r>
                  <a:rPr lang="fr-FR" dirty="0"/>
                  <a:t> = </a:t>
                </a:r>
                <a:r>
                  <a:rPr lang="fr-FR" i="1" dirty="0"/>
                  <a:t>qui réaffecter, vers quelle zone, et quand</a:t>
                </a:r>
                <a:r>
                  <a:rPr lang="fr-FR" dirty="0"/>
                  <a:t> (ou </a:t>
                </a:r>
                <a:r>
                  <a:rPr lang="fr-FR" b="1" dirty="0"/>
                  <a:t>ne rien faire</a:t>
                </a:r>
                <a:r>
                  <a:rPr lang="fr-FR" dirty="0"/>
                  <a:t> si inutile).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fr-FR" b="1" dirty="0"/>
                  <a:t>Action (Exécution décentralisée)</a:t>
                </a:r>
                <a:endParaRPr lang="fr-FR" dirty="0"/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fr-FR" dirty="0"/>
                  <a:t>Le robot/l’opérateur </a:t>
                </a:r>
                <a:r>
                  <a:rPr lang="fr-FR" b="1" dirty="0"/>
                  <a:t>se déplace</a:t>
                </a:r>
                <a:r>
                  <a:rPr lang="fr-FR" dirty="0"/>
                  <a:t> et </a:t>
                </a:r>
                <a:r>
                  <a:rPr lang="fr-FR" b="1" dirty="0"/>
                  <a:t>prend en charge</a:t>
                </a:r>
                <a:r>
                  <a:rPr lang="fr-FR" dirty="0"/>
                  <a:t> la file/poste ciblé(s).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fr-FR" b="1" dirty="0"/>
                  <a:t>Feedback (</a:t>
                </a:r>
                <a:r>
                  <a:rPr lang="fr-FR" b="1" dirty="0" err="1"/>
                  <a:t>Reward</a:t>
                </a:r>
                <a:r>
                  <a:rPr lang="fr-FR" b="1" dirty="0"/>
                  <a:t> rₜ)</a:t>
                </a:r>
                <a:endParaRPr lang="fr-FR" dirty="0"/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fr-FR" dirty="0"/>
                  <a:t>On mesure </a:t>
                </a:r>
                <a:r>
                  <a:rPr lang="fr-FR" b="1" dirty="0" err="1"/>
                  <a:t>throughput</a:t>
                </a:r>
                <a:r>
                  <a:rPr lang="fr-FR" dirty="0"/>
                  <a:t> et </a:t>
                </a:r>
                <a:r>
                  <a:rPr lang="fr-FR" b="1" dirty="0"/>
                  <a:t>latence</a:t>
                </a:r>
                <a:r>
                  <a:rPr lang="fr-FR" dirty="0"/>
                  <a:t> après l’action ; on met à jour la politique (</a:t>
                </a:r>
                <a:r>
                  <a:rPr lang="fr-FR" b="1" dirty="0"/>
                  <a:t>apprentissage en ligne</a:t>
                </a:r>
                <a:r>
                  <a:rPr lang="fr-FR" dirty="0"/>
                  <a:t>).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fr-FR" b="1" dirty="0"/>
                  <a:t>Répétition</a:t>
                </a:r>
                <a:endParaRPr lang="fr-FR" dirty="0"/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fr-FR" dirty="0"/>
                  <a:t>Le cycle se répète en continu → </a:t>
                </a:r>
                <a:r>
                  <a:rPr lang="fr-FR" b="1" dirty="0"/>
                  <a:t>adaptation</a:t>
                </a:r>
                <a:r>
                  <a:rPr lang="fr-FR" dirty="0"/>
                  <a:t>.</a:t>
                </a:r>
              </a:p>
              <a:p>
                <a:pPr lvl="1"/>
                <a:endParaRPr lang="fr-FR" dirty="0"/>
              </a:p>
              <a:p>
                <a:r>
                  <a:rPr lang="fr-FR" dirty="0"/>
                  <a:t>Sur la slide, cela se voit par les </a:t>
                </a:r>
                <a:r>
                  <a:rPr lang="fr-FR" b="1" dirty="0"/>
                  <a:t>flèches de réaffectation</a:t>
                </a:r>
                <a:r>
                  <a:rPr lang="fr-FR" dirty="0"/>
                  <a:t> et, </a:t>
                </a:r>
              </a:p>
              <a:p>
                <a:endParaRPr lang="fr-FR" b="1" dirty="0"/>
              </a:p>
              <a:p>
                <a:r>
                  <a:rPr lang="fr-FR" b="1" dirty="0"/>
                  <a:t>Comment on gère les interactions (coordination &amp; conflits)</a:t>
                </a:r>
              </a:p>
              <a:p>
                <a:r>
                  <a:rPr lang="fr-FR" dirty="0"/>
                  <a:t>Pour éviter le “ping-pong” ou les collisions de décisions, on applique quelques règles simples :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fr-FR" b="1" dirty="0"/>
                  <a:t>Hystérèse / </a:t>
                </a:r>
                <a:r>
                  <a:rPr lang="fr-FR" b="1" dirty="0" err="1"/>
                  <a:t>Cooldown</a:t>
                </a:r>
                <a:r>
                  <a:rPr lang="fr-FR" dirty="0"/>
                  <a:t> : une ressource réaffectée ne rechange pas de zone avant </a:t>
                </a:r>
                <a:r>
                  <a:rPr lang="fr-FR" i="1" dirty="0" err="1"/>
                  <a:t>Δt</a:t>
                </a:r>
                <a:r>
                  <a:rPr lang="fr-FR" dirty="0"/>
                  <a:t> (ex. 2–3 cycles).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fr-FR" b="1" dirty="0"/>
                  <a:t>Seuils &amp; priorités</a:t>
                </a:r>
                <a:r>
                  <a:rPr lang="fr-FR" dirty="0"/>
                  <a:t> : on réalloue seulement si </a:t>
                </a:r>
                <a:r>
                  <a:rPr lang="fr-FR" b="1" dirty="0"/>
                  <a:t>écart de charge &gt; seuil</a:t>
                </a:r>
                <a:r>
                  <a:rPr lang="fr-FR" dirty="0"/>
                  <a:t> (ex. Queue B ≥ Queue A + 3).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fr-FR" b="1" dirty="0"/>
                  <a:t>Réservation/</a:t>
                </a:r>
                <a:r>
                  <a:rPr lang="fr-FR" b="1" dirty="0" err="1"/>
                  <a:t>Tokens</a:t>
                </a:r>
                <a:r>
                  <a:rPr lang="fr-FR" dirty="0"/>
                  <a:t> : quand </a:t>
                </a:r>
                <a:r>
                  <a:rPr lang="fr-FR" b="1" dirty="0"/>
                  <a:t>R1</a:t>
                </a:r>
                <a:r>
                  <a:rPr lang="fr-FR" dirty="0"/>
                  <a:t> est assigné à </a:t>
                </a:r>
                <a:r>
                  <a:rPr lang="fr-FR" b="1" dirty="0"/>
                  <a:t>B</a:t>
                </a:r>
                <a:r>
                  <a:rPr lang="fr-FR" dirty="0"/>
                  <a:t>, on émet un </a:t>
                </a:r>
                <a:r>
                  <a:rPr lang="fr-FR" b="1" dirty="0" err="1"/>
                  <a:t>token</a:t>
                </a:r>
                <a:r>
                  <a:rPr lang="fr-FR" b="1" dirty="0"/>
                  <a:t> de réservation</a:t>
                </a:r>
                <a:r>
                  <a:rPr lang="fr-FR" dirty="0"/>
                  <a:t> (évite les doubles affectations).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fr-FR" b="1" dirty="0"/>
                  <a:t>Contraintes</a:t>
                </a:r>
                <a:r>
                  <a:rPr lang="fr-FR" dirty="0"/>
                  <a:t> : on prend en compte </a:t>
                </a:r>
                <a:r>
                  <a:rPr lang="fr-FR" b="1" dirty="0"/>
                  <a:t>distance</a:t>
                </a:r>
                <a:r>
                  <a:rPr lang="fr-FR" dirty="0"/>
                  <a:t> / </a:t>
                </a:r>
                <a:r>
                  <a:rPr lang="fr-FR" b="1" dirty="0"/>
                  <a:t>temps de trajet</a:t>
                </a:r>
                <a:r>
                  <a:rPr lang="fr-FR" dirty="0"/>
                  <a:t> / </a:t>
                </a:r>
                <a:r>
                  <a:rPr lang="fr-FR" b="1" dirty="0"/>
                  <a:t>compétences</a:t>
                </a:r>
                <a:r>
                  <a:rPr lang="fr-FR" dirty="0"/>
                  <a:t> (ex. O1 habilité sur C).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fr-FR" b="1" dirty="0"/>
                  <a:t>Équité</a:t>
                </a:r>
                <a:r>
                  <a:rPr lang="fr-FR" dirty="0"/>
                  <a:t> : petite pénalité si une zone est </a:t>
                </a:r>
                <a:r>
                  <a:rPr lang="fr-FR" b="1" dirty="0"/>
                  <a:t>trop souvent défavorisée</a:t>
                </a:r>
                <a:r>
                  <a:rPr lang="fr-FR" dirty="0"/>
                  <a:t> (anti-</a:t>
                </a:r>
                <a:r>
                  <a:rPr lang="fr-FR" dirty="0" err="1"/>
                  <a:t>starvation</a:t>
                </a:r>
                <a:r>
                  <a:rPr lang="fr-FR" dirty="0"/>
                  <a:t>).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fr-FR" b="1" dirty="0" err="1"/>
                  <a:t>Override</a:t>
                </a:r>
                <a:r>
                  <a:rPr lang="fr-FR" b="1" dirty="0"/>
                  <a:t> humain léger</a:t>
                </a:r>
                <a:r>
                  <a:rPr lang="fr-FR" dirty="0"/>
                  <a:t> (HMI) : l’opérateur peut </a:t>
                </a:r>
                <a:r>
                  <a:rPr lang="fr-FR" b="1" dirty="0"/>
                  <a:t>valider/stopper</a:t>
                </a:r>
                <a:r>
                  <a:rPr lang="fr-FR" dirty="0"/>
                  <a:t> une réaffectation exceptionnelle.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fr-FR" dirty="0"/>
              </a:p>
              <a:p>
                <a:r>
                  <a:rPr lang="fr-FR" b="1" dirty="0"/>
                  <a:t>Script orale :</a:t>
                </a:r>
              </a:p>
              <a:p>
                <a:r>
                  <a:rPr lang="fr-FR" dirty="0"/>
                  <a:t>“Cette slide montre </a:t>
                </a:r>
                <a:r>
                  <a:rPr lang="fr-FR" b="1" dirty="0"/>
                  <a:t>où</a:t>
                </a:r>
                <a:r>
                  <a:rPr lang="fr-FR" dirty="0"/>
                  <a:t> l’IA agit : entre </a:t>
                </a:r>
                <a:r>
                  <a:rPr lang="fr-FR" b="1" dirty="0"/>
                  <a:t>A/B/C</a:t>
                </a:r>
                <a:r>
                  <a:rPr lang="fr-FR" dirty="0"/>
                  <a:t>, on </a:t>
                </a:r>
                <a:r>
                  <a:rPr lang="fr-FR" b="1" dirty="0"/>
                  <a:t>réaffecte</a:t>
                </a:r>
                <a:r>
                  <a:rPr lang="fr-FR" dirty="0"/>
                  <a:t> en temps réel les ressources vers la zone la plus tendue.”</a:t>
                </a:r>
              </a:p>
              <a:p>
                <a:r>
                  <a:rPr lang="fr-FR" dirty="0"/>
                  <a:t>“On observe </a:t>
                </a:r>
                <a:r>
                  <a:rPr lang="fr-FR" b="1" dirty="0"/>
                  <a:t>les queues</a:t>
                </a:r>
                <a:r>
                  <a:rPr lang="fr-FR" dirty="0"/>
                  <a:t> et </a:t>
                </a:r>
                <a:r>
                  <a:rPr lang="fr-FR" b="1" dirty="0"/>
                  <a:t>les positions</a:t>
                </a:r>
                <a:r>
                  <a:rPr lang="fr-FR" dirty="0"/>
                  <a:t> → la </a:t>
                </a:r>
                <a:r>
                  <a:rPr lang="fr-FR" b="1" dirty="0"/>
                  <a:t>politique RL</a:t>
                </a:r>
                <a:r>
                  <a:rPr lang="fr-FR" dirty="0"/>
                  <a:t> choisit </a:t>
                </a:r>
                <a:r>
                  <a:rPr lang="fr-FR" i="1" dirty="0"/>
                  <a:t>qui bouge où</a:t>
                </a:r>
                <a:r>
                  <a:rPr lang="fr-FR" dirty="0"/>
                  <a:t> → l’</a:t>
                </a:r>
                <a:r>
                  <a:rPr lang="fr-FR" b="1" dirty="0"/>
                  <a:t>exécution</a:t>
                </a:r>
                <a:r>
                  <a:rPr lang="fr-FR" dirty="0"/>
                  <a:t> est </a:t>
                </a:r>
                <a:r>
                  <a:rPr lang="fr-FR" b="1" dirty="0"/>
                  <a:t>locale</a:t>
                </a:r>
                <a:r>
                  <a:rPr lang="fr-FR" dirty="0"/>
                  <a:t> et </a:t>
                </a:r>
                <a:r>
                  <a:rPr lang="fr-FR" b="1" dirty="0"/>
                  <a:t>rapide</a:t>
                </a:r>
                <a:r>
                  <a:rPr lang="fr-FR" dirty="0"/>
                  <a:t>.”</a:t>
                </a:r>
              </a:p>
              <a:p>
                <a:r>
                  <a:rPr lang="fr-FR" dirty="0"/>
                  <a:t>“Résultat : </a:t>
                </a:r>
                <a:r>
                  <a:rPr lang="fr-FR" b="1" dirty="0"/>
                  <a:t>moins d’attente</a:t>
                </a:r>
                <a:r>
                  <a:rPr lang="fr-FR" dirty="0"/>
                  <a:t>, </a:t>
                </a:r>
                <a:r>
                  <a:rPr lang="fr-FR" b="1" dirty="0"/>
                  <a:t>plus de débit</a:t>
                </a:r>
                <a:r>
                  <a:rPr lang="fr-FR" dirty="0"/>
                  <a:t>, et un système </a:t>
                </a:r>
                <a:r>
                  <a:rPr lang="fr-FR" b="1" dirty="0"/>
                  <a:t>robuste</a:t>
                </a:r>
                <a:r>
                  <a:rPr lang="fr-FR" dirty="0"/>
                  <a:t> aux pics. La slide 8 montrera les </a:t>
                </a:r>
                <a:r>
                  <a:rPr lang="fr-FR" b="1" dirty="0"/>
                  <a:t>tendances</a:t>
                </a:r>
                <a:r>
                  <a:rPr lang="fr-FR" dirty="0"/>
                  <a:t> de ces gains en simulation.”</a:t>
                </a:r>
              </a:p>
              <a:p>
                <a:endParaRPr lang="fr-FR" dirty="0"/>
              </a:p>
              <a:p>
                <a:r>
                  <a:rPr lang="en-GB" dirty="0" err="1"/>
                  <a:t>Illustrons</a:t>
                </a:r>
                <a:r>
                  <a:rPr lang="en-GB" dirty="0"/>
                  <a:t> sur un </a:t>
                </a:r>
                <a:r>
                  <a:rPr lang="en-GB" b="1" dirty="0"/>
                  <a:t>entrepôt</a:t>
                </a:r>
                <a:r>
                  <a:rPr lang="en-GB" dirty="0"/>
                  <a:t> minimal : </a:t>
                </a:r>
              </a:p>
              <a:p>
                <a:r>
                  <a:rPr lang="en-GB" dirty="0"/>
                  <a:t>trois </a:t>
                </a:r>
                <a:r>
                  <a:rPr lang="en-GB" b="1" dirty="0"/>
                  <a:t>zones A/B/C</a:t>
                </a:r>
                <a:r>
                  <a:rPr lang="en-GB" dirty="0"/>
                  <a:t> avec </a:t>
                </a:r>
                <a:r>
                  <a:rPr lang="en-GB" b="1" dirty="0"/>
                  <a:t>files</a:t>
                </a:r>
                <a:r>
                  <a:rPr lang="en-GB" dirty="0"/>
                  <a:t> à </a:t>
                </a:r>
                <a:r>
                  <a:rPr lang="en-GB" dirty="0" err="1"/>
                  <a:t>l’entrée</a:t>
                </a:r>
                <a:r>
                  <a:rPr lang="en-GB" dirty="0"/>
                  <a:t>, et des </a:t>
                </a:r>
                <a:r>
                  <a:rPr lang="en-GB" dirty="0" err="1"/>
                  <a:t>ressources</a:t>
                </a:r>
                <a:r>
                  <a:rPr lang="en-GB" dirty="0"/>
                  <a:t> mobiles </a:t>
                </a:r>
                <a:r>
                  <a:rPr lang="en-GB" b="1" dirty="0"/>
                  <a:t>R1, R2, O1</a:t>
                </a:r>
                <a:r>
                  <a:rPr lang="en-GB" dirty="0"/>
                  <a:t>. </a:t>
                </a:r>
                <a:r>
                  <a:rPr lang="en-GB" dirty="0" err="1"/>
                  <a:t>Ici</a:t>
                </a:r>
                <a:r>
                  <a:rPr lang="en-GB" dirty="0"/>
                  <a:t>, la </a:t>
                </a:r>
                <a:r>
                  <a:rPr lang="en-GB" b="1" dirty="0"/>
                  <a:t>zone B</a:t>
                </a:r>
                <a:r>
                  <a:rPr lang="en-GB" dirty="0"/>
                  <a:t> est </a:t>
                </a:r>
                <a:r>
                  <a:rPr lang="en-GB" dirty="0" err="1"/>
                  <a:t>saturée</a:t>
                </a:r>
                <a:r>
                  <a:rPr lang="en-GB" dirty="0"/>
                  <a:t> ; la </a:t>
                </a:r>
                <a:r>
                  <a:rPr lang="en-GB" b="1" dirty="0"/>
                  <a:t>policy</a:t>
                </a:r>
                <a:r>
                  <a:rPr lang="en-GB" dirty="0"/>
                  <a:t> </a:t>
                </a:r>
                <a:r>
                  <a:rPr lang="en-GB" dirty="0" err="1"/>
                  <a:t>décide</a:t>
                </a:r>
                <a:r>
                  <a:rPr lang="en-GB" dirty="0"/>
                  <a:t> </a:t>
                </a:r>
                <a:r>
                  <a:rPr lang="ar-MA" sz="120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𝑎_𝑡</a:t>
                </a:r>
                <a:r>
                  <a:rPr lang="ar-MA" b="1" dirty="0"/>
                  <a:t>: </a:t>
                </a:r>
                <a:r>
                  <a:rPr lang="en-GB" b="1" dirty="0"/>
                  <a:t>R1 ⇒ Zone B</a:t>
                </a:r>
                <a:r>
                  <a:rPr lang="en-GB" dirty="0"/>
                  <a:t>.</a:t>
                </a:r>
                <a:br>
                  <a:rPr lang="en-GB" dirty="0"/>
                </a:br>
                <a:endParaRPr lang="en-GB" dirty="0"/>
              </a:p>
              <a:p>
                <a:r>
                  <a:rPr lang="en-GB" dirty="0"/>
                  <a:t>Ce choix </a:t>
                </a:r>
                <a:r>
                  <a:rPr lang="en-GB" dirty="0" err="1"/>
                  <a:t>respecte</a:t>
                </a:r>
                <a:r>
                  <a:rPr lang="en-GB" dirty="0"/>
                  <a:t> </a:t>
                </a:r>
                <a:r>
                  <a:rPr lang="el-GR" b="1" dirty="0"/>
                  <a:t>Δ</a:t>
                </a:r>
                <a:r>
                  <a:rPr lang="en-GB" b="1" dirty="0"/>
                  <a:t>Q</a:t>
                </a:r>
                <a:r>
                  <a:rPr lang="en-GB" dirty="0"/>
                  <a:t> (</a:t>
                </a:r>
                <a:r>
                  <a:rPr lang="en-GB" dirty="0" err="1"/>
                  <a:t>écart</a:t>
                </a:r>
                <a:r>
                  <a:rPr lang="en-GB" dirty="0"/>
                  <a:t> </a:t>
                </a:r>
                <a:r>
                  <a:rPr lang="en-GB" dirty="0" err="1"/>
                  <a:t>suffisant</a:t>
                </a:r>
                <a:r>
                  <a:rPr lang="en-GB" dirty="0"/>
                  <a:t>), </a:t>
                </a:r>
                <a:r>
                  <a:rPr lang="el-GR" b="1" dirty="0"/>
                  <a:t>Δ</a:t>
                </a:r>
                <a:r>
                  <a:rPr lang="en-GB" b="1" dirty="0"/>
                  <a:t>t</a:t>
                </a:r>
                <a:r>
                  <a:rPr lang="en-GB" dirty="0"/>
                  <a:t> (on ne </a:t>
                </a:r>
                <a:r>
                  <a:rPr lang="en-GB" dirty="0" err="1"/>
                  <a:t>rebouge</a:t>
                </a:r>
                <a:r>
                  <a:rPr lang="en-GB" dirty="0"/>
                  <a:t> pas trop </a:t>
                </a:r>
                <a:r>
                  <a:rPr lang="en-GB" dirty="0" err="1"/>
                  <a:t>vite</a:t>
                </a:r>
                <a:r>
                  <a:rPr lang="en-GB" dirty="0"/>
                  <a:t>) et </a:t>
                </a:r>
                <a:r>
                  <a:rPr lang="el-GR" b="1" dirty="0"/>
                  <a:t>λ_</a:t>
                </a:r>
                <a:r>
                  <a:rPr lang="en-GB" b="1" dirty="0"/>
                  <a:t>distance</a:t>
                </a:r>
                <a:r>
                  <a:rPr lang="en-GB" dirty="0"/>
                  <a:t> (</a:t>
                </a:r>
                <a:r>
                  <a:rPr lang="en-GB" dirty="0" err="1"/>
                  <a:t>coût</a:t>
                </a:r>
                <a:r>
                  <a:rPr lang="en-GB" dirty="0"/>
                  <a:t> de </a:t>
                </a:r>
                <a:r>
                  <a:rPr lang="en-GB" dirty="0" err="1"/>
                  <a:t>déplacement</a:t>
                </a:r>
                <a:r>
                  <a:rPr lang="en-GB" dirty="0"/>
                  <a:t> acceptable).</a:t>
                </a:r>
              </a:p>
              <a:p>
                <a:br>
                  <a:rPr lang="en-GB" dirty="0"/>
                </a:br>
                <a:r>
                  <a:rPr lang="en-GB" dirty="0" err="1"/>
                  <a:t>L’</a:t>
                </a:r>
                <a:r>
                  <a:rPr lang="en-GB" b="1" dirty="0" err="1"/>
                  <a:t>effet</a:t>
                </a:r>
                <a:r>
                  <a:rPr lang="en-GB" b="1" dirty="0"/>
                  <a:t> </a:t>
                </a:r>
                <a:r>
                  <a:rPr lang="en-GB" b="1" dirty="0" err="1"/>
                  <a:t>attendu</a:t>
                </a:r>
                <a:r>
                  <a:rPr lang="en-GB" dirty="0"/>
                  <a:t> est </a:t>
                </a:r>
                <a:r>
                  <a:rPr lang="en-GB" dirty="0" err="1"/>
                  <a:t>lisible</a:t>
                </a:r>
                <a:r>
                  <a:rPr lang="en-GB" dirty="0"/>
                  <a:t> : la </a:t>
                </a:r>
                <a:r>
                  <a:rPr lang="en-GB" b="1" dirty="0"/>
                  <a:t>file B </a:t>
                </a:r>
                <a:r>
                  <a:rPr lang="en-GB" b="1" dirty="0" err="1"/>
                  <a:t>diminue</a:t>
                </a:r>
                <a:r>
                  <a:rPr lang="en-GB" dirty="0"/>
                  <a:t>, A et C se </a:t>
                </a:r>
                <a:r>
                  <a:rPr lang="en-GB" b="1" dirty="0" err="1"/>
                  <a:t>rééquilibrent</a:t>
                </a:r>
                <a:r>
                  <a:rPr lang="en-GB" dirty="0"/>
                  <a:t>. Le petit tableau “Avant/Après” montre des </a:t>
                </a:r>
                <a:r>
                  <a:rPr lang="en-GB" b="1" dirty="0"/>
                  <a:t>tendances</a:t>
                </a:r>
                <a:r>
                  <a:rPr lang="en-GB" dirty="0"/>
                  <a:t> (↗/↘/→) </a:t>
                </a:r>
                <a:r>
                  <a:rPr lang="en-GB" dirty="0" err="1"/>
                  <a:t>plutôt</a:t>
                </a:r>
                <a:r>
                  <a:rPr lang="en-GB" dirty="0"/>
                  <a:t> </a:t>
                </a:r>
                <a:r>
                  <a:rPr lang="en-GB" dirty="0" err="1"/>
                  <a:t>que</a:t>
                </a:r>
                <a:r>
                  <a:rPr lang="en-GB" dirty="0"/>
                  <a:t> des chiffres </a:t>
                </a:r>
                <a:r>
                  <a:rPr lang="en-GB" dirty="0" err="1"/>
                  <a:t>bruts</a:t>
                </a:r>
                <a:r>
                  <a:rPr lang="en-GB" dirty="0"/>
                  <a:t>, car </a:t>
                </a:r>
                <a:r>
                  <a:rPr lang="en-GB" dirty="0" err="1"/>
                  <a:t>cette</a:t>
                </a:r>
                <a:r>
                  <a:rPr lang="en-GB" dirty="0"/>
                  <a:t> slide est </a:t>
                </a:r>
                <a:r>
                  <a:rPr lang="en-GB" b="1" dirty="0"/>
                  <a:t>illustrative</a:t>
                </a:r>
                <a:r>
                  <a:rPr lang="en-GB" dirty="0"/>
                  <a:t> : </a:t>
                </a:r>
                <a:r>
                  <a:rPr lang="en-GB" dirty="0" err="1"/>
                  <a:t>elle</a:t>
                </a:r>
                <a:r>
                  <a:rPr lang="en-GB" dirty="0"/>
                  <a:t> </a:t>
                </a:r>
                <a:r>
                  <a:rPr lang="en-GB" dirty="0" err="1"/>
                  <a:t>explique</a:t>
                </a:r>
                <a:r>
                  <a:rPr lang="en-GB" dirty="0"/>
                  <a:t> </a:t>
                </a:r>
                <a:r>
                  <a:rPr lang="en-GB" b="1" dirty="0" err="1"/>
                  <a:t>où</a:t>
                </a:r>
                <a:r>
                  <a:rPr lang="en-GB" dirty="0"/>
                  <a:t> </a:t>
                </a:r>
                <a:r>
                  <a:rPr lang="en-GB" dirty="0" err="1"/>
                  <a:t>l’IA</a:t>
                </a:r>
                <a:r>
                  <a:rPr lang="en-GB" dirty="0"/>
                  <a:t> agit et </a:t>
                </a:r>
                <a:r>
                  <a:rPr lang="en-GB" b="1" dirty="0" err="1"/>
                  <a:t>pourquoi</a:t>
                </a:r>
                <a:r>
                  <a:rPr lang="en-GB" dirty="0"/>
                  <a:t> </a:t>
                </a:r>
                <a:r>
                  <a:rPr lang="en-GB" dirty="0" err="1"/>
                  <a:t>l’action</a:t>
                </a:r>
                <a:r>
                  <a:rPr lang="en-GB" dirty="0"/>
                  <a:t> a du </a:t>
                </a:r>
                <a:r>
                  <a:rPr lang="en-GB" dirty="0" err="1"/>
                  <a:t>sens.</a:t>
                </a:r>
                <a:endParaRPr lang="fr-FR" dirty="0"/>
              </a:p>
              <a:p>
                <a:endParaRPr lang="en-GB" dirty="0"/>
              </a:p>
            </p:txBody>
          </p:sp>
        </mc:Fallback>
      </mc:AlternateContent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746AA9-2873-475D-9A68-EF4B7D6D78C1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01732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So far, I have presented the </a:t>
            </a:r>
            <a:r>
              <a:rPr lang="en-GB" b="1" dirty="0"/>
              <a:t>motivation</a:t>
            </a:r>
            <a:r>
              <a:rPr lang="en-GB" dirty="0"/>
              <a:t>, the </a:t>
            </a:r>
            <a:r>
              <a:rPr lang="en-GB" b="1" dirty="0"/>
              <a:t>hybrid architecture</a:t>
            </a:r>
            <a:r>
              <a:rPr lang="en-GB" dirty="0"/>
              <a:t>, and an </a:t>
            </a:r>
            <a:r>
              <a:rPr lang="en-GB" b="1" dirty="0"/>
              <a:t>illustrative warehouse scenario</a:t>
            </a:r>
            <a:r>
              <a:rPr lang="en-GB" dirty="0"/>
              <a:t>.</a:t>
            </a:r>
          </a:p>
          <a:p>
            <a:r>
              <a:rPr lang="en-GB" dirty="0"/>
              <a:t>I will now conclude with the main </a:t>
            </a:r>
            <a:r>
              <a:rPr lang="en-GB" b="1" dirty="0"/>
              <a:t>contributions</a:t>
            </a:r>
            <a:r>
              <a:rPr lang="en-GB" dirty="0"/>
              <a:t> of this work and some </a:t>
            </a:r>
            <a:r>
              <a:rPr lang="en-GB" b="1" dirty="0"/>
              <a:t>perspectives for future research</a:t>
            </a:r>
            <a:r>
              <a:rPr lang="en-GB" dirty="0"/>
              <a:t>.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Les </a:t>
            </a:r>
            <a:r>
              <a:rPr lang="fr-FR" b="1" dirty="0"/>
              <a:t>résultats</a:t>
            </a:r>
            <a:r>
              <a:rPr lang="fr-FR" dirty="0"/>
              <a:t> sont exprimés en </a:t>
            </a:r>
            <a:r>
              <a:rPr lang="fr-FR" b="1" dirty="0"/>
              <a:t>indices normalisés</a:t>
            </a:r>
            <a:r>
              <a:rPr lang="fr-FR" dirty="0"/>
              <a:t> </a:t>
            </a:r>
            <a:r>
              <a:rPr lang="fr-FR" i="1" dirty="0"/>
              <a:t>(100 = référence)</a:t>
            </a:r>
            <a:r>
              <a:rPr lang="fr-FR" dirty="0"/>
              <a:t>.</a:t>
            </a:r>
          </a:p>
          <a:p>
            <a:br>
              <a:rPr lang="fr-FR" dirty="0"/>
            </a:br>
            <a:r>
              <a:rPr lang="fr-FR" dirty="0"/>
              <a:t>À gauche, l’</a:t>
            </a:r>
            <a:r>
              <a:rPr lang="fr-FR" b="1" dirty="0"/>
              <a:t>histogramme</a:t>
            </a:r>
            <a:r>
              <a:rPr lang="fr-FR" dirty="0"/>
              <a:t> montre un </a:t>
            </a:r>
            <a:r>
              <a:rPr lang="fr-FR" b="1" dirty="0"/>
              <a:t>débit</a:t>
            </a:r>
            <a:r>
              <a:rPr lang="fr-FR" dirty="0"/>
              <a:t> supérieur à la référence (</a:t>
            </a:r>
            <a:r>
              <a:rPr lang="fr-FR" b="1" dirty="0"/>
              <a:t>100</a:t>
            </a:r>
            <a:r>
              <a:rPr lang="fr-FR" dirty="0"/>
              <a:t> vs </a:t>
            </a:r>
            <a:r>
              <a:rPr lang="fr-FR" b="1" dirty="0"/>
              <a:t>≈115</a:t>
            </a:r>
            <a:r>
              <a:rPr lang="fr-FR" dirty="0"/>
              <a:t>).</a:t>
            </a:r>
            <a:br>
              <a:rPr lang="fr-FR" dirty="0"/>
            </a:br>
            <a:r>
              <a:rPr lang="fr-FR" dirty="0"/>
              <a:t>À droite, la </a:t>
            </a:r>
            <a:r>
              <a:rPr lang="fr-FR" b="1" dirty="0"/>
              <a:t>latence décisionnelle</a:t>
            </a:r>
            <a:r>
              <a:rPr lang="fr-FR" dirty="0"/>
              <a:t> </a:t>
            </a:r>
            <a:r>
              <a:rPr lang="fr-FR" b="1" dirty="0"/>
              <a:t>baisse régulièrement</a:t>
            </a:r>
            <a:r>
              <a:rPr lang="fr-FR" dirty="0"/>
              <a:t> au fil des épisodes d’entraînement : la </a:t>
            </a:r>
            <a:r>
              <a:rPr lang="fr-FR" b="1" dirty="0"/>
              <a:t>courbe “Référence”</a:t>
            </a:r>
            <a:r>
              <a:rPr lang="fr-FR" dirty="0"/>
              <a:t> reste </a:t>
            </a:r>
            <a:r>
              <a:rPr lang="fr-FR" b="1" dirty="0"/>
              <a:t>plate à 100</a:t>
            </a:r>
            <a:r>
              <a:rPr lang="fr-FR" dirty="0"/>
              <a:t>, la </a:t>
            </a:r>
            <a:r>
              <a:rPr lang="fr-FR" b="1" dirty="0"/>
              <a:t>courbe “Autonome”</a:t>
            </a:r>
            <a:r>
              <a:rPr lang="fr-FR" dirty="0"/>
              <a:t> décroît et se </a:t>
            </a:r>
            <a:r>
              <a:rPr lang="fr-FR" b="1" dirty="0"/>
              <a:t>stabilise</a:t>
            </a:r>
            <a:r>
              <a:rPr lang="fr-FR" dirty="0"/>
              <a:t>.</a:t>
            </a:r>
          </a:p>
          <a:p>
            <a:br>
              <a:rPr lang="fr-FR" dirty="0"/>
            </a:br>
            <a:r>
              <a:rPr lang="fr-FR" dirty="0"/>
              <a:t>Le but n’est pas de </a:t>
            </a:r>
            <a:r>
              <a:rPr lang="fr-FR" dirty="0" err="1"/>
              <a:t>sur-interpréter</a:t>
            </a:r>
            <a:r>
              <a:rPr lang="fr-FR" dirty="0"/>
              <a:t> des pourcentages exacts, mais de montrer des </a:t>
            </a:r>
            <a:r>
              <a:rPr lang="fr-FR" b="1" dirty="0"/>
              <a:t>tendances robustes</a:t>
            </a:r>
            <a:r>
              <a:rPr lang="fr-FR" dirty="0"/>
              <a:t> avant un pilote réel. </a:t>
            </a:r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746AA9-2873-475D-9A68-EF4B7D6D78C1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5037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To conclude, our work aims to move </a:t>
            </a:r>
            <a:r>
              <a:rPr lang="en-GB" b="1" dirty="0"/>
              <a:t>from static workflow automation</a:t>
            </a:r>
            <a:r>
              <a:rPr lang="en-GB" dirty="0"/>
              <a:t> to </a:t>
            </a:r>
            <a:r>
              <a:rPr lang="en-GB" b="1" dirty="0"/>
              <a:t>self-adaptive process ecosystems</a:t>
            </a:r>
            <a:r>
              <a:rPr lang="en-GB" dirty="0"/>
              <a:t>.</a:t>
            </a:r>
          </a:p>
          <a:p>
            <a:endParaRPr lang="en-GB" dirty="0"/>
          </a:p>
          <a:p>
            <a:r>
              <a:rPr lang="en-GB" dirty="0"/>
              <a:t>Our main contributions are: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a </a:t>
            </a:r>
            <a:r>
              <a:rPr lang="en-GB" b="1" dirty="0"/>
              <a:t>conceptual framework</a:t>
            </a:r>
            <a:r>
              <a:rPr lang="en-GB" dirty="0"/>
              <a:t> that integrates Process Mining, Reinforcement Learning, and decentralized agents in a </a:t>
            </a:r>
            <a:r>
              <a:rPr lang="en-GB" b="1" dirty="0"/>
              <a:t>closed loop</a:t>
            </a:r>
            <a:r>
              <a:rPr lang="en-GB" dirty="0"/>
              <a:t>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the use of process mining not only for offline analysis, but as a way to </a:t>
            </a:r>
            <a:r>
              <a:rPr lang="en-GB" b="1" dirty="0"/>
              <a:t>structure the state space</a:t>
            </a:r>
            <a:r>
              <a:rPr lang="en-GB" dirty="0"/>
              <a:t> for learning;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and an </a:t>
            </a:r>
            <a:r>
              <a:rPr lang="en-GB" b="1" dirty="0"/>
              <a:t>illustrative application</a:t>
            </a:r>
            <a:r>
              <a:rPr lang="en-GB" dirty="0"/>
              <a:t> to smart warehouse operations, showing potential improvements in resilience, decision latency, and throughput.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  <a:p>
            <a:r>
              <a:rPr lang="en-GB" dirty="0"/>
              <a:t>There are of course limitations and future work: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deploying the framework in </a:t>
            </a:r>
            <a:r>
              <a:rPr lang="en-GB" b="1" dirty="0"/>
              <a:t>real industrial environments</a:t>
            </a:r>
            <a:r>
              <a:rPr lang="en-GB" dirty="0"/>
              <a:t>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designing systematic </a:t>
            </a:r>
            <a:r>
              <a:rPr lang="en-GB" b="1" dirty="0"/>
              <a:t>reward functions and state representations</a:t>
            </a:r>
            <a:r>
              <a:rPr lang="en-GB" dirty="0"/>
              <a:t>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and addressing </a:t>
            </a:r>
            <a:r>
              <a:rPr lang="en-GB" b="1" dirty="0"/>
              <a:t>safety, interpretability, and governance</a:t>
            </a:r>
            <a:r>
              <a:rPr lang="en-GB" dirty="0"/>
              <a:t> for autonomous decision-making.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  <a:p>
            <a:r>
              <a:rPr lang="en-GB" dirty="0"/>
              <a:t>Nevertheless, we believe that </a:t>
            </a:r>
            <a:r>
              <a:rPr lang="en-GB" b="1" dirty="0"/>
              <a:t>AI-driven, self-organizing processes</a:t>
            </a:r>
            <a:r>
              <a:rPr lang="en-GB" dirty="0"/>
              <a:t> will become a key component of future Industry 4.0 systems.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En résumé, ce </a:t>
            </a:r>
            <a:r>
              <a:rPr lang="fr-FR" b="1" dirty="0"/>
              <a:t>cadre hybride</a:t>
            </a:r>
            <a:r>
              <a:rPr lang="fr-FR" dirty="0"/>
              <a:t> permet à un processus de </a:t>
            </a:r>
            <a:r>
              <a:rPr lang="fr-FR" b="1" dirty="0"/>
              <a:t>s’auto-adapter</a:t>
            </a:r>
            <a:r>
              <a:rPr lang="fr-FR" dirty="0"/>
              <a:t> pendant son exécution grâce aux </a:t>
            </a:r>
            <a:r>
              <a:rPr lang="fr-FR" b="1" dirty="0"/>
              <a:t>données</a:t>
            </a:r>
            <a:r>
              <a:rPr lang="fr-FR" dirty="0"/>
              <a:t>. En simulation, on observe une </a:t>
            </a:r>
            <a:r>
              <a:rPr lang="fr-FR" b="1" dirty="0"/>
              <a:t>hausse du débit</a:t>
            </a:r>
            <a:r>
              <a:rPr lang="fr-FR" dirty="0"/>
              <a:t> et une </a:t>
            </a:r>
            <a:r>
              <a:rPr lang="fr-FR" b="1" dirty="0"/>
              <a:t>baisse de la latence</a:t>
            </a:r>
            <a:r>
              <a:rPr lang="fr-FR" dirty="0"/>
              <a:t> avec une </a:t>
            </a:r>
            <a:r>
              <a:rPr lang="fr-FR" b="1" dirty="0"/>
              <a:t>stabilisation</a:t>
            </a:r>
            <a:r>
              <a:rPr lang="fr-FR" dirty="0"/>
              <a:t> progressive.</a:t>
            </a:r>
          </a:p>
          <a:p>
            <a:br>
              <a:rPr lang="fr-FR" dirty="0"/>
            </a:br>
            <a:r>
              <a:rPr lang="fr-FR" dirty="0"/>
              <a:t>La suite logique : un </a:t>
            </a:r>
            <a:r>
              <a:rPr lang="fr-FR" b="1" dirty="0"/>
              <a:t>pilote terrain</a:t>
            </a:r>
            <a:r>
              <a:rPr lang="fr-FR" dirty="0"/>
              <a:t> dans un entrepôt réel, la </a:t>
            </a:r>
            <a:r>
              <a:rPr lang="fr-FR" b="1" dirty="0"/>
              <a:t>scalabilité multi-agents</a:t>
            </a:r>
            <a:r>
              <a:rPr lang="fr-FR" dirty="0"/>
              <a:t>, et des </a:t>
            </a:r>
            <a:r>
              <a:rPr lang="fr-FR" b="1" dirty="0"/>
              <a:t>KPI</a:t>
            </a:r>
            <a:r>
              <a:rPr lang="fr-FR" dirty="0"/>
              <a:t> élargis (SLA, coûts, énergie), avec une intégration </a:t>
            </a:r>
            <a:r>
              <a:rPr lang="fr-FR" b="1" dirty="0"/>
              <a:t>IT/OT</a:t>
            </a:r>
            <a:r>
              <a:rPr lang="fr-FR" dirty="0"/>
              <a:t>. L’objectif final est un </a:t>
            </a:r>
            <a:r>
              <a:rPr lang="fr-FR" b="1" dirty="0"/>
              <a:t>déploiement industriel</a:t>
            </a:r>
            <a:r>
              <a:rPr lang="fr-FR" dirty="0"/>
              <a:t> en contexte </a:t>
            </a:r>
            <a:r>
              <a:rPr lang="fr-FR" b="1" dirty="0" err="1"/>
              <a:t>Industry</a:t>
            </a:r>
            <a:r>
              <a:rPr lang="fr-FR" b="1" dirty="0"/>
              <a:t> 4.0</a:t>
            </a:r>
            <a:r>
              <a:rPr lang="fr-FR" dirty="0"/>
              <a:t>.</a:t>
            </a:r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746AA9-2873-475D-9A68-EF4B7D6D78C1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76160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image" Target="../media/image8.png"/><Relationship Id="rId7" Type="http://schemas.openxmlformats.org/officeDocument/2006/relationships/diagramQuickStyle" Target="../diagrams/quickStyle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4" Type="http://schemas.openxmlformats.org/officeDocument/2006/relationships/image" Target="../media/image9.svg"/><Relationship Id="rId9" Type="http://schemas.microsoft.com/office/2007/relationships/diagramDrawing" Target="../diagrams/drawing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chart" Target="../charts/chart1.xml"/><Relationship Id="rId4" Type="http://schemas.openxmlformats.org/officeDocument/2006/relationships/image" Target="../media/image4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jpeg"/><Relationship Id="rId4" Type="http://schemas.openxmlformats.org/officeDocument/2006/relationships/image" Target="../media/image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25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809" y="-12700"/>
            <a:ext cx="11201400" cy="10299700"/>
            <a:chOff x="-183966" y="-25405"/>
            <a:chExt cx="963348" cy="885799"/>
          </a:xfrm>
        </p:grpSpPr>
        <p:sp>
          <p:nvSpPr>
            <p:cNvPr id="3" name="Freeform 3"/>
            <p:cNvSpPr/>
            <p:nvPr/>
          </p:nvSpPr>
          <p:spPr>
            <a:xfrm>
              <a:off x="-183966" y="-25405"/>
              <a:ext cx="963348" cy="885799"/>
            </a:xfrm>
            <a:custGeom>
              <a:avLst/>
              <a:gdLst/>
              <a:ahLst/>
              <a:cxnLst/>
              <a:rect l="l" t="t" r="r" b="b"/>
              <a:pathLst>
                <a:path w="963348" h="885799">
                  <a:moveTo>
                    <a:pt x="0" y="0"/>
                  </a:moveTo>
                  <a:lnTo>
                    <a:pt x="963348" y="0"/>
                  </a:lnTo>
                  <a:lnTo>
                    <a:pt x="963348" y="885799"/>
                  </a:lnTo>
                  <a:lnTo>
                    <a:pt x="0" y="885799"/>
                  </a:ln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6" name="TextBox 6"/>
          <p:cNvSpPr txBox="1"/>
          <p:nvPr/>
        </p:nvSpPr>
        <p:spPr>
          <a:xfrm>
            <a:off x="666750" y="8392160"/>
            <a:ext cx="6886575" cy="1107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/>
            <a:r>
              <a:rPr lang="en-US" u="none" strike="noStrike" spc="-57" dirty="0">
                <a:latin typeface="Helvetica World"/>
                <a:ea typeface="Helvetica World"/>
                <a:cs typeface="Helvetica World"/>
                <a:sym typeface="Helvetica World"/>
              </a:rPr>
              <a:t>Ayoub KASSIMI, </a:t>
            </a:r>
          </a:p>
          <a:p>
            <a:pPr lvl="0"/>
            <a:r>
              <a:rPr lang="en-GB" dirty="0"/>
              <a:t>Azza LAJJAM</a:t>
            </a:r>
          </a:p>
          <a:p>
            <a:pPr lvl="0"/>
            <a:r>
              <a:rPr lang="en-US" spc="-57" dirty="0">
                <a:latin typeface="Helvetica World"/>
                <a:ea typeface="Helvetica World"/>
                <a:cs typeface="Helvetica World"/>
                <a:sym typeface="Helvetica World"/>
              </a:rPr>
              <a:t>Yassine TABAA</a:t>
            </a:r>
            <a:endParaRPr lang="en-US" u="none" strike="noStrike" spc="-57" dirty="0">
              <a:latin typeface="Helvetica World"/>
              <a:ea typeface="Helvetica World"/>
              <a:cs typeface="Helvetica World"/>
              <a:sym typeface="Helvetica World"/>
            </a:endParaRPr>
          </a:p>
          <a:p>
            <a:pPr marL="0" lvl="0" indent="0" algn="l"/>
            <a:r>
              <a:rPr lang="en-US" u="none" strike="noStrike" spc="-57" dirty="0">
                <a:latin typeface="Helvetica World"/>
                <a:ea typeface="Helvetica World"/>
                <a:cs typeface="Helvetica World"/>
                <a:sym typeface="Helvetica World"/>
              </a:rPr>
              <a:t>Université Abdelmalek </a:t>
            </a:r>
            <a:r>
              <a:rPr lang="en-US" u="none" strike="noStrike" spc="-57" dirty="0" err="1">
                <a:latin typeface="Helvetica World"/>
                <a:ea typeface="Helvetica World"/>
                <a:cs typeface="Helvetica World"/>
                <a:sym typeface="Helvetica World"/>
              </a:rPr>
              <a:t>Essaâdi</a:t>
            </a:r>
            <a:endParaRPr lang="en-US" u="none" strike="noStrike" spc="-57" dirty="0">
              <a:latin typeface="Helvetica World"/>
              <a:ea typeface="Helvetica World"/>
              <a:cs typeface="Helvetica World"/>
              <a:sym typeface="Helvetica World"/>
            </a:endParaRPr>
          </a:p>
        </p:txBody>
      </p:sp>
      <p:grpSp>
        <p:nvGrpSpPr>
          <p:cNvPr id="9" name="Group 5">
            <a:extLst>
              <a:ext uri="{FF2B5EF4-FFF2-40B4-BE49-F238E27FC236}">
                <a16:creationId xmlns:a16="http://schemas.microsoft.com/office/drawing/2014/main" id="{178A97CE-197D-B2B4-5E98-8733504CC633}"/>
              </a:ext>
            </a:extLst>
          </p:cNvPr>
          <p:cNvGrpSpPr/>
          <p:nvPr/>
        </p:nvGrpSpPr>
        <p:grpSpPr>
          <a:xfrm>
            <a:off x="6934200" y="3086100"/>
            <a:ext cx="11201400" cy="6267450"/>
            <a:chOff x="0" y="0"/>
            <a:chExt cx="1471052" cy="823089"/>
          </a:xfrm>
        </p:grpSpPr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8B4A8000-C21E-8608-90D0-E20AF09EF6FF}"/>
                </a:ext>
              </a:extLst>
            </p:cNvPr>
            <p:cNvSpPr/>
            <p:nvPr/>
          </p:nvSpPr>
          <p:spPr>
            <a:xfrm>
              <a:off x="0" y="0"/>
              <a:ext cx="1471052" cy="823089"/>
            </a:xfrm>
            <a:custGeom>
              <a:avLst/>
              <a:gdLst/>
              <a:ahLst/>
              <a:cxnLst/>
              <a:rect l="l" t="t" r="r" b="b"/>
              <a:pathLst>
                <a:path w="1471052" h="823089">
                  <a:moveTo>
                    <a:pt x="13823" y="0"/>
                  </a:moveTo>
                  <a:lnTo>
                    <a:pt x="1457229" y="0"/>
                  </a:lnTo>
                  <a:cubicBezTo>
                    <a:pt x="1460895" y="0"/>
                    <a:pt x="1464411" y="1456"/>
                    <a:pt x="1467004" y="4049"/>
                  </a:cubicBezTo>
                  <a:cubicBezTo>
                    <a:pt x="1469596" y="6641"/>
                    <a:pt x="1471052" y="10157"/>
                    <a:pt x="1471052" y="13823"/>
                  </a:cubicBezTo>
                  <a:lnTo>
                    <a:pt x="1471052" y="809266"/>
                  </a:lnTo>
                  <a:cubicBezTo>
                    <a:pt x="1471052" y="812932"/>
                    <a:pt x="1469596" y="816448"/>
                    <a:pt x="1467004" y="819040"/>
                  </a:cubicBezTo>
                  <a:cubicBezTo>
                    <a:pt x="1464411" y="821632"/>
                    <a:pt x="1460895" y="823089"/>
                    <a:pt x="1457229" y="823089"/>
                  </a:cubicBezTo>
                  <a:lnTo>
                    <a:pt x="13823" y="823089"/>
                  </a:lnTo>
                  <a:cubicBezTo>
                    <a:pt x="10157" y="823089"/>
                    <a:pt x="6641" y="821632"/>
                    <a:pt x="4049" y="819040"/>
                  </a:cubicBezTo>
                  <a:cubicBezTo>
                    <a:pt x="1456" y="816448"/>
                    <a:pt x="0" y="812932"/>
                    <a:pt x="0" y="809266"/>
                  </a:cubicBezTo>
                  <a:lnTo>
                    <a:pt x="0" y="13823"/>
                  </a:lnTo>
                  <a:cubicBezTo>
                    <a:pt x="0" y="10157"/>
                    <a:pt x="1456" y="6641"/>
                    <a:pt x="4049" y="4049"/>
                  </a:cubicBezTo>
                  <a:cubicBezTo>
                    <a:pt x="6641" y="1456"/>
                    <a:pt x="10157" y="0"/>
                    <a:pt x="13823" y="0"/>
                  </a:cubicBezTo>
                  <a:close/>
                </a:path>
              </a:pathLst>
            </a:custGeom>
            <a:blipFill>
              <a:blip r:embed="rId3"/>
              <a:stretch>
                <a:fillRect l="-521" r="-521"/>
              </a:stretch>
            </a:blipFill>
          </p:spPr>
        </p:sp>
      </p:grpSp>
      <p:sp>
        <p:nvSpPr>
          <p:cNvPr id="7" name="TextBox 7"/>
          <p:cNvSpPr txBox="1"/>
          <p:nvPr/>
        </p:nvSpPr>
        <p:spPr>
          <a:xfrm>
            <a:off x="381001" y="1257300"/>
            <a:ext cx="8229600" cy="50783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/>
            <a:r>
              <a:rPr lang="en-GB" sz="6600" b="1" u="none" strike="noStrike" dirty="0">
                <a:solidFill>
                  <a:srgbClr val="4A90E2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AI-Driven Optimization of Self-Organizing Business Processes</a:t>
            </a:r>
          </a:p>
          <a:p>
            <a:pPr marL="0" lvl="0" indent="0" algn="l"/>
            <a:r>
              <a:rPr lang="en-GB" sz="6600" b="1" u="none" strike="noStrike" dirty="0">
                <a:solidFill>
                  <a:srgbClr val="4A90E2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in Smart Operational Systems</a:t>
            </a:r>
            <a:endParaRPr lang="en-US" sz="6600" b="1" u="none" strike="noStrike" dirty="0">
              <a:solidFill>
                <a:srgbClr val="4A90E2"/>
              </a:solidFill>
              <a:latin typeface="Georgia Pro Condensed"/>
              <a:ea typeface="Georgia Pro Condensed"/>
              <a:cs typeface="Georgia Pro Condensed"/>
              <a:sym typeface="Georgia Pro Condense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5388F8D8-02D9-A885-0DCA-409846E5B610}"/>
              </a:ext>
            </a:extLst>
          </p:cNvPr>
          <p:cNvGrpSpPr/>
          <p:nvPr/>
        </p:nvGrpSpPr>
        <p:grpSpPr>
          <a:xfrm>
            <a:off x="10429875" y="0"/>
            <a:ext cx="7858125" cy="10287000"/>
            <a:chOff x="0" y="0"/>
            <a:chExt cx="1217429" cy="1593725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46176F89-05D8-A865-AD4E-D7AC099044DA}"/>
                </a:ext>
              </a:extLst>
            </p:cNvPr>
            <p:cNvSpPr/>
            <p:nvPr/>
          </p:nvSpPr>
          <p:spPr>
            <a:xfrm>
              <a:off x="0" y="0"/>
              <a:ext cx="1217429" cy="1593725"/>
            </a:xfrm>
            <a:custGeom>
              <a:avLst/>
              <a:gdLst/>
              <a:ahLst/>
              <a:cxnLst/>
              <a:rect l="l" t="t" r="r" b="b"/>
              <a:pathLst>
                <a:path w="1217429" h="1593725">
                  <a:moveTo>
                    <a:pt x="0" y="0"/>
                  </a:moveTo>
                  <a:lnTo>
                    <a:pt x="1217429" y="0"/>
                  </a:lnTo>
                  <a:lnTo>
                    <a:pt x="1217429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3"/>
              <a:stretch>
                <a:fillRect t="-255" b="-255"/>
              </a:stretch>
            </a:blipFill>
          </p:spPr>
        </p:sp>
      </p:grpSp>
      <p:sp>
        <p:nvSpPr>
          <p:cNvPr id="4" name="TextBox 7">
            <a:extLst>
              <a:ext uri="{FF2B5EF4-FFF2-40B4-BE49-F238E27FC236}">
                <a16:creationId xmlns:a16="http://schemas.microsoft.com/office/drawing/2014/main" id="{B1D930F5-CD03-C8E0-91FA-E1FC7BA163C7}"/>
              </a:ext>
            </a:extLst>
          </p:cNvPr>
          <p:cNvSpPr txBox="1"/>
          <p:nvPr/>
        </p:nvSpPr>
        <p:spPr>
          <a:xfrm>
            <a:off x="1251586" y="4035504"/>
            <a:ext cx="8824912" cy="13542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/>
            <a:r>
              <a:rPr lang="fr-FR" sz="8800" b="1" spc="-240" dirty="0">
                <a:solidFill>
                  <a:srgbClr val="0C1C2C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Q &amp; A</a:t>
            </a:r>
            <a:endParaRPr lang="en-US" sz="8800" b="1" spc="-240" dirty="0">
              <a:solidFill>
                <a:srgbClr val="0C1C2C"/>
              </a:solidFill>
              <a:latin typeface="Georgia Pro Condensed"/>
              <a:ea typeface="Georgia Pro Condensed"/>
              <a:cs typeface="Georgia Pro Condensed"/>
              <a:sym typeface="Georgia Pro Condensed"/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3629E304-A1B7-8F13-E653-25E83349EFC8}"/>
              </a:ext>
            </a:extLst>
          </p:cNvPr>
          <p:cNvSpPr txBox="1"/>
          <p:nvPr/>
        </p:nvSpPr>
        <p:spPr>
          <a:xfrm>
            <a:off x="1251586" y="5389721"/>
            <a:ext cx="9265920" cy="3949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  <a:buNone/>
            </a:pPr>
            <a:r>
              <a:rPr lang="fr-FR" sz="2000" b="1" dirty="0">
                <a:effectLst/>
                <a:latin typeface="Helvetica World Bold" panose="020B0604020202020204" charset="-128"/>
                <a:ea typeface="Helvetica World Bold" panose="020B0604020202020204" charset="-128"/>
                <a:cs typeface="Helvetica World Bold" panose="020B0604020202020204" charset="-128"/>
              </a:rPr>
              <a:t>Merci pour votre attention</a:t>
            </a:r>
            <a:endParaRPr lang="en-GB" sz="2000" dirty="0">
              <a:effectLst/>
              <a:latin typeface="Helvetica World Bold" panose="020B0604020202020204" charset="-128"/>
              <a:ea typeface="Helvetica World Bold" panose="020B0604020202020204" charset="-128"/>
              <a:cs typeface="Helvetica World Bold" panose="020B060402020202020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56416771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254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98E0789-2388-6E78-3D32-27A3B2DD1B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9B1B92C6-3E09-CD12-28CD-87BE226D9C76}"/>
              </a:ext>
            </a:extLst>
          </p:cNvPr>
          <p:cNvGrpSpPr/>
          <p:nvPr/>
        </p:nvGrpSpPr>
        <p:grpSpPr>
          <a:xfrm>
            <a:off x="-2809" y="-12700"/>
            <a:ext cx="11201400" cy="10299700"/>
            <a:chOff x="-183966" y="-25405"/>
            <a:chExt cx="963348" cy="885799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BC5C0797-E1C1-39CE-6D87-D79B563044A7}"/>
                </a:ext>
              </a:extLst>
            </p:cNvPr>
            <p:cNvSpPr/>
            <p:nvPr/>
          </p:nvSpPr>
          <p:spPr>
            <a:xfrm>
              <a:off x="-183966" y="-25405"/>
              <a:ext cx="963348" cy="885799"/>
            </a:xfrm>
            <a:custGeom>
              <a:avLst/>
              <a:gdLst/>
              <a:ahLst/>
              <a:cxnLst/>
              <a:rect l="l" t="t" r="r" b="b"/>
              <a:pathLst>
                <a:path w="963348" h="885799">
                  <a:moveTo>
                    <a:pt x="0" y="0"/>
                  </a:moveTo>
                  <a:lnTo>
                    <a:pt x="963348" y="0"/>
                  </a:lnTo>
                  <a:lnTo>
                    <a:pt x="963348" y="885799"/>
                  </a:lnTo>
                  <a:lnTo>
                    <a:pt x="0" y="885799"/>
                  </a:ln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6" name="TextBox 6">
            <a:extLst>
              <a:ext uri="{FF2B5EF4-FFF2-40B4-BE49-F238E27FC236}">
                <a16:creationId xmlns:a16="http://schemas.microsoft.com/office/drawing/2014/main" id="{379BA43F-E76D-9BDF-151D-E099788915A0}"/>
              </a:ext>
            </a:extLst>
          </p:cNvPr>
          <p:cNvSpPr txBox="1"/>
          <p:nvPr/>
        </p:nvSpPr>
        <p:spPr>
          <a:xfrm>
            <a:off x="666750" y="8392160"/>
            <a:ext cx="6886575" cy="1107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/>
            <a:r>
              <a:rPr lang="en-US" u="none" strike="noStrike" spc="-57" dirty="0">
                <a:latin typeface="Helvetica World"/>
                <a:ea typeface="Helvetica World"/>
                <a:cs typeface="Helvetica World"/>
                <a:sym typeface="Helvetica World"/>
              </a:rPr>
              <a:t>Ayoub KASSIMI, </a:t>
            </a:r>
          </a:p>
          <a:p>
            <a:pPr lvl="0"/>
            <a:r>
              <a:rPr lang="en-GB" dirty="0"/>
              <a:t>Azza LAJJAM</a:t>
            </a:r>
          </a:p>
          <a:p>
            <a:pPr lvl="0"/>
            <a:r>
              <a:rPr lang="en-US" spc="-57" dirty="0">
                <a:latin typeface="Helvetica World"/>
                <a:ea typeface="Helvetica World"/>
                <a:cs typeface="Helvetica World"/>
                <a:sym typeface="Helvetica World"/>
              </a:rPr>
              <a:t>Yassine TABAA</a:t>
            </a:r>
            <a:endParaRPr lang="en-US" u="none" strike="noStrike" spc="-57" dirty="0">
              <a:latin typeface="Helvetica World"/>
              <a:ea typeface="Helvetica World"/>
              <a:cs typeface="Helvetica World"/>
              <a:sym typeface="Helvetica World"/>
            </a:endParaRPr>
          </a:p>
          <a:p>
            <a:pPr marL="0" lvl="0" indent="0" algn="l"/>
            <a:r>
              <a:rPr lang="en-US" u="none" strike="noStrike" spc="-57" dirty="0">
                <a:latin typeface="Helvetica World"/>
                <a:ea typeface="Helvetica World"/>
                <a:cs typeface="Helvetica World"/>
                <a:sym typeface="Helvetica World"/>
              </a:rPr>
              <a:t>Université Abdelmalek </a:t>
            </a:r>
            <a:r>
              <a:rPr lang="en-US" u="none" strike="noStrike" spc="-57" dirty="0" err="1">
                <a:latin typeface="Helvetica World"/>
                <a:ea typeface="Helvetica World"/>
                <a:cs typeface="Helvetica World"/>
                <a:sym typeface="Helvetica World"/>
              </a:rPr>
              <a:t>Essaâdi</a:t>
            </a:r>
            <a:endParaRPr lang="en-US" u="none" strike="noStrike" spc="-57" dirty="0">
              <a:latin typeface="Helvetica World"/>
              <a:ea typeface="Helvetica World"/>
              <a:cs typeface="Helvetica World"/>
              <a:sym typeface="Helvetica World"/>
            </a:endParaRPr>
          </a:p>
        </p:txBody>
      </p:sp>
      <p:grpSp>
        <p:nvGrpSpPr>
          <p:cNvPr id="9" name="Group 5">
            <a:extLst>
              <a:ext uri="{FF2B5EF4-FFF2-40B4-BE49-F238E27FC236}">
                <a16:creationId xmlns:a16="http://schemas.microsoft.com/office/drawing/2014/main" id="{9E6C2A70-A62E-2777-A5A9-65A7100489FF}"/>
              </a:ext>
            </a:extLst>
          </p:cNvPr>
          <p:cNvGrpSpPr/>
          <p:nvPr/>
        </p:nvGrpSpPr>
        <p:grpSpPr>
          <a:xfrm>
            <a:off x="6934200" y="3086100"/>
            <a:ext cx="11201400" cy="6267450"/>
            <a:chOff x="0" y="0"/>
            <a:chExt cx="1471052" cy="823089"/>
          </a:xfrm>
        </p:grpSpPr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8369DB30-489D-1C29-A06E-12B3D3D3DDDA}"/>
                </a:ext>
              </a:extLst>
            </p:cNvPr>
            <p:cNvSpPr/>
            <p:nvPr/>
          </p:nvSpPr>
          <p:spPr>
            <a:xfrm>
              <a:off x="0" y="0"/>
              <a:ext cx="1471052" cy="823089"/>
            </a:xfrm>
            <a:custGeom>
              <a:avLst/>
              <a:gdLst/>
              <a:ahLst/>
              <a:cxnLst/>
              <a:rect l="l" t="t" r="r" b="b"/>
              <a:pathLst>
                <a:path w="1471052" h="823089">
                  <a:moveTo>
                    <a:pt x="13823" y="0"/>
                  </a:moveTo>
                  <a:lnTo>
                    <a:pt x="1457229" y="0"/>
                  </a:lnTo>
                  <a:cubicBezTo>
                    <a:pt x="1460895" y="0"/>
                    <a:pt x="1464411" y="1456"/>
                    <a:pt x="1467004" y="4049"/>
                  </a:cubicBezTo>
                  <a:cubicBezTo>
                    <a:pt x="1469596" y="6641"/>
                    <a:pt x="1471052" y="10157"/>
                    <a:pt x="1471052" y="13823"/>
                  </a:cubicBezTo>
                  <a:lnTo>
                    <a:pt x="1471052" y="809266"/>
                  </a:lnTo>
                  <a:cubicBezTo>
                    <a:pt x="1471052" y="812932"/>
                    <a:pt x="1469596" y="816448"/>
                    <a:pt x="1467004" y="819040"/>
                  </a:cubicBezTo>
                  <a:cubicBezTo>
                    <a:pt x="1464411" y="821632"/>
                    <a:pt x="1460895" y="823089"/>
                    <a:pt x="1457229" y="823089"/>
                  </a:cubicBezTo>
                  <a:lnTo>
                    <a:pt x="13823" y="823089"/>
                  </a:lnTo>
                  <a:cubicBezTo>
                    <a:pt x="10157" y="823089"/>
                    <a:pt x="6641" y="821632"/>
                    <a:pt x="4049" y="819040"/>
                  </a:cubicBezTo>
                  <a:cubicBezTo>
                    <a:pt x="1456" y="816448"/>
                    <a:pt x="0" y="812932"/>
                    <a:pt x="0" y="809266"/>
                  </a:cubicBezTo>
                  <a:lnTo>
                    <a:pt x="0" y="13823"/>
                  </a:lnTo>
                  <a:cubicBezTo>
                    <a:pt x="0" y="10157"/>
                    <a:pt x="1456" y="6641"/>
                    <a:pt x="4049" y="4049"/>
                  </a:cubicBezTo>
                  <a:cubicBezTo>
                    <a:pt x="6641" y="1456"/>
                    <a:pt x="10157" y="0"/>
                    <a:pt x="13823" y="0"/>
                  </a:cubicBezTo>
                  <a:close/>
                </a:path>
              </a:pathLst>
            </a:custGeom>
            <a:blipFill>
              <a:blip r:embed="rId2"/>
              <a:stretch>
                <a:fillRect l="-521" r="-521"/>
              </a:stretch>
            </a:blipFill>
          </p:spPr>
        </p:sp>
      </p:grpSp>
      <p:sp>
        <p:nvSpPr>
          <p:cNvPr id="7" name="TextBox 7">
            <a:extLst>
              <a:ext uri="{FF2B5EF4-FFF2-40B4-BE49-F238E27FC236}">
                <a16:creationId xmlns:a16="http://schemas.microsoft.com/office/drawing/2014/main" id="{632D81C7-850E-63E1-7817-9CDBF4064E8C}"/>
              </a:ext>
            </a:extLst>
          </p:cNvPr>
          <p:cNvSpPr txBox="1"/>
          <p:nvPr/>
        </p:nvSpPr>
        <p:spPr>
          <a:xfrm>
            <a:off x="381001" y="1257300"/>
            <a:ext cx="8229600" cy="50783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/>
            <a:r>
              <a:rPr lang="en-GB" sz="6600" b="1" u="none" strike="noStrike" dirty="0">
                <a:solidFill>
                  <a:srgbClr val="4A90E2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AI-Driven Optimization of Self-Organizing Business Processes</a:t>
            </a:r>
          </a:p>
          <a:p>
            <a:pPr marL="0" lvl="0" indent="0" algn="l"/>
            <a:r>
              <a:rPr lang="en-GB" sz="6600" b="1" u="none" strike="noStrike" dirty="0">
                <a:solidFill>
                  <a:srgbClr val="4A90E2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in Smart Operational Systems</a:t>
            </a:r>
            <a:endParaRPr lang="en-US" sz="6600" b="1" u="none" strike="noStrike" dirty="0">
              <a:solidFill>
                <a:srgbClr val="4A90E2"/>
              </a:solidFill>
              <a:latin typeface="Georgia Pro Condensed"/>
              <a:ea typeface="Georgia Pro Condensed"/>
              <a:cs typeface="Georgia Pro Condensed"/>
              <a:sym typeface="Georgia Pr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2022902111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25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666750" y="709618"/>
            <a:ext cx="16964024" cy="3364548"/>
            <a:chOff x="0" y="57151"/>
            <a:chExt cx="22618697" cy="4486063"/>
          </a:xfrm>
        </p:grpSpPr>
        <p:sp>
          <p:nvSpPr>
            <p:cNvPr id="5" name="TextBox 5"/>
            <p:cNvSpPr txBox="1"/>
            <p:nvPr/>
          </p:nvSpPr>
          <p:spPr>
            <a:xfrm>
              <a:off x="26327" y="57151"/>
              <a:ext cx="9854274" cy="266739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l">
                <a:lnSpc>
                  <a:spcPts val="7840"/>
                </a:lnSpc>
                <a:spcBef>
                  <a:spcPct val="0"/>
                </a:spcBef>
              </a:pPr>
              <a:r>
                <a:rPr lang="en-US" sz="8000" spc="-240" dirty="0" err="1">
                  <a:solidFill>
                    <a:srgbClr val="FFFFFF"/>
                  </a:solidFill>
                  <a:latin typeface="Georgia Pro Condensed"/>
                  <a:sym typeface="Radley Italics"/>
                </a:rPr>
                <a:t>Contexte</a:t>
              </a:r>
              <a:r>
                <a:rPr lang="en-US" sz="7000" i="1" dirty="0">
                  <a:solidFill>
                    <a:srgbClr val="FFFFFF"/>
                  </a:solidFill>
                  <a:latin typeface="Radley Italics"/>
                  <a:ea typeface="Radley Italics"/>
                  <a:cs typeface="Radley Italics"/>
                  <a:sym typeface="Radley Italics"/>
                </a:rPr>
                <a:t> </a:t>
              </a:r>
              <a:r>
                <a:rPr lang="en-US" sz="8000" spc="-240" dirty="0">
                  <a:solidFill>
                    <a:srgbClr val="FFFFFF"/>
                  </a:solidFill>
                  <a:latin typeface="Georgia Pro Condensed"/>
                  <a:sym typeface="Radley Italics"/>
                </a:rPr>
                <a:t>&amp; motivation</a:t>
              </a:r>
            </a:p>
          </p:txBody>
        </p:sp>
        <p:sp>
          <p:nvSpPr>
            <p:cNvPr id="7" name="AutoShape 7"/>
            <p:cNvSpPr/>
            <p:nvPr/>
          </p:nvSpPr>
          <p:spPr>
            <a:xfrm>
              <a:off x="0" y="4543214"/>
              <a:ext cx="9614826" cy="0"/>
            </a:xfrm>
            <a:prstGeom prst="line">
              <a:avLst/>
            </a:prstGeom>
            <a:ln w="254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11302999" y="57151"/>
              <a:ext cx="11315698" cy="410368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342900" lvl="0" indent="-342900" algn="justLow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fr-FR" sz="2400" b="1" dirty="0">
                  <a:solidFill>
                    <a:srgbClr val="D9D9D9"/>
                  </a:solidFill>
                  <a:latin typeface="Carlito"/>
                  <a:ea typeface="Carlito"/>
                  <a:cs typeface="Carlito"/>
                  <a:sym typeface="Carlito"/>
                </a:rPr>
                <a:t>Environnements opérationnels : complexité et volatilité croissantes.</a:t>
              </a:r>
            </a:p>
            <a:p>
              <a:pPr marL="342900" lvl="0" indent="-342900" algn="justLow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fr-FR" sz="2400" b="1" dirty="0">
                  <a:solidFill>
                    <a:srgbClr val="D9D9D9"/>
                  </a:solidFill>
                  <a:latin typeface="Carlito"/>
                  <a:ea typeface="Carlito"/>
                  <a:cs typeface="Carlito"/>
                  <a:sym typeface="Carlito"/>
                </a:rPr>
                <a:t>Les modèles BPM traditionnels ne suffisent plus.</a:t>
              </a:r>
            </a:p>
            <a:p>
              <a:pPr marL="342900" lvl="0" indent="-342900" algn="justLow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fr-FR" sz="2400" b="1" dirty="0">
                  <a:solidFill>
                    <a:srgbClr val="D9D9D9"/>
                  </a:solidFill>
                  <a:latin typeface="Carlito"/>
                  <a:ea typeface="Carlito"/>
                  <a:cs typeface="Carlito"/>
                  <a:sym typeface="Carlito"/>
                </a:rPr>
                <a:t>Besoin d’agilité et d’adaptation en temps réel pour l’excellence opérationnelle.</a:t>
              </a:r>
            </a:p>
            <a:p>
              <a:pPr marL="0" lvl="0" indent="0" algn="justLow">
                <a:lnSpc>
                  <a:spcPts val="2400"/>
                </a:lnSpc>
              </a:pPr>
              <a:endParaRPr lang="fr-FR" sz="2000" b="1" dirty="0">
                <a:solidFill>
                  <a:srgbClr val="D9D9D9"/>
                </a:solidFill>
                <a:latin typeface="Carlito"/>
                <a:ea typeface="Carlito"/>
                <a:cs typeface="Carlito"/>
                <a:sym typeface="Carlito"/>
              </a:endParaRPr>
            </a:p>
          </p:txBody>
        </p:sp>
      </p:grpSp>
      <p:pic>
        <p:nvPicPr>
          <p:cNvPr id="20" name="Image 19">
            <a:extLst>
              <a:ext uri="{FF2B5EF4-FFF2-40B4-BE49-F238E27FC236}">
                <a16:creationId xmlns:a16="http://schemas.microsoft.com/office/drawing/2014/main" id="{EEE198C3-7F4E-7C59-BE40-E13FBFA7A7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27"/>
          <a:stretch>
            <a:fillRect/>
          </a:stretch>
        </p:blipFill>
        <p:spPr>
          <a:xfrm>
            <a:off x="631131" y="4474305"/>
            <a:ext cx="16967199" cy="5542530"/>
          </a:xfrm>
          <a:prstGeom prst="rect">
            <a:avLst/>
          </a:prstGeom>
        </p:spPr>
      </p:pic>
      <p:grpSp>
        <p:nvGrpSpPr>
          <p:cNvPr id="21" name="Group 9">
            <a:extLst>
              <a:ext uri="{FF2B5EF4-FFF2-40B4-BE49-F238E27FC236}">
                <a16:creationId xmlns:a16="http://schemas.microsoft.com/office/drawing/2014/main" id="{232845A6-1092-CF0C-C842-2C4EB863BDA0}"/>
              </a:ext>
            </a:extLst>
          </p:cNvPr>
          <p:cNvGrpSpPr/>
          <p:nvPr/>
        </p:nvGrpSpPr>
        <p:grpSpPr>
          <a:xfrm>
            <a:off x="16078200" y="9164768"/>
            <a:ext cx="2209800" cy="2244463"/>
            <a:chOff x="0" y="0"/>
            <a:chExt cx="812800" cy="825500"/>
          </a:xfrm>
        </p:grpSpPr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A61AF734-9440-332D-F93D-AA9C6696E17F}"/>
                </a:ext>
              </a:extLst>
            </p:cNvPr>
            <p:cNvSpPr/>
            <p:nvPr/>
          </p:nvSpPr>
          <p:spPr>
            <a:xfrm>
              <a:off x="1270" y="0"/>
              <a:ext cx="810260" cy="822960"/>
            </a:xfrm>
            <a:custGeom>
              <a:avLst/>
              <a:gdLst/>
              <a:ahLst/>
              <a:cxnLst/>
              <a:rect l="l" t="t" r="r" b="b"/>
              <a:pathLst>
                <a:path w="810260" h="822960">
                  <a:moveTo>
                    <a:pt x="405130" y="0"/>
                  </a:moveTo>
                  <a:lnTo>
                    <a:pt x="450850" y="151130"/>
                  </a:lnTo>
                  <a:lnTo>
                    <a:pt x="546100" y="25400"/>
                  </a:lnTo>
                  <a:lnTo>
                    <a:pt x="537210" y="181610"/>
                  </a:lnTo>
                  <a:lnTo>
                    <a:pt x="669290" y="96520"/>
                  </a:lnTo>
                  <a:lnTo>
                    <a:pt x="608330" y="241300"/>
                  </a:lnTo>
                  <a:lnTo>
                    <a:pt x="760730" y="205740"/>
                  </a:lnTo>
                  <a:lnTo>
                    <a:pt x="654050" y="321310"/>
                  </a:lnTo>
                  <a:lnTo>
                    <a:pt x="810260" y="340360"/>
                  </a:lnTo>
                  <a:lnTo>
                    <a:pt x="669290" y="411480"/>
                  </a:lnTo>
                  <a:lnTo>
                    <a:pt x="810260" y="482600"/>
                  </a:lnTo>
                  <a:lnTo>
                    <a:pt x="654050" y="501650"/>
                  </a:lnTo>
                  <a:lnTo>
                    <a:pt x="760730" y="617220"/>
                  </a:lnTo>
                  <a:lnTo>
                    <a:pt x="608330" y="581660"/>
                  </a:lnTo>
                  <a:lnTo>
                    <a:pt x="669290" y="726440"/>
                  </a:lnTo>
                  <a:lnTo>
                    <a:pt x="537210" y="640080"/>
                  </a:lnTo>
                  <a:lnTo>
                    <a:pt x="546100" y="797560"/>
                  </a:lnTo>
                  <a:lnTo>
                    <a:pt x="450850" y="671830"/>
                  </a:lnTo>
                  <a:lnTo>
                    <a:pt x="405130" y="822960"/>
                  </a:lnTo>
                  <a:lnTo>
                    <a:pt x="359410" y="671830"/>
                  </a:lnTo>
                  <a:lnTo>
                    <a:pt x="264160" y="797560"/>
                  </a:lnTo>
                  <a:lnTo>
                    <a:pt x="273050" y="640080"/>
                  </a:lnTo>
                  <a:lnTo>
                    <a:pt x="140970" y="726440"/>
                  </a:lnTo>
                  <a:lnTo>
                    <a:pt x="201930" y="581660"/>
                  </a:lnTo>
                  <a:lnTo>
                    <a:pt x="49530" y="617220"/>
                  </a:lnTo>
                  <a:lnTo>
                    <a:pt x="156210" y="501650"/>
                  </a:lnTo>
                  <a:lnTo>
                    <a:pt x="0" y="482600"/>
                  </a:lnTo>
                  <a:lnTo>
                    <a:pt x="140970" y="411480"/>
                  </a:lnTo>
                  <a:lnTo>
                    <a:pt x="0" y="340360"/>
                  </a:lnTo>
                  <a:lnTo>
                    <a:pt x="156210" y="321310"/>
                  </a:lnTo>
                  <a:lnTo>
                    <a:pt x="49530" y="205740"/>
                  </a:lnTo>
                  <a:lnTo>
                    <a:pt x="201930" y="241300"/>
                  </a:lnTo>
                  <a:lnTo>
                    <a:pt x="140970" y="96520"/>
                  </a:lnTo>
                  <a:lnTo>
                    <a:pt x="273050" y="181610"/>
                  </a:lnTo>
                  <a:lnTo>
                    <a:pt x="264160" y="25400"/>
                  </a:lnTo>
                  <a:lnTo>
                    <a:pt x="359410" y="151130"/>
                  </a:ln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id="23" name="TextBox 11">
              <a:extLst>
                <a:ext uri="{FF2B5EF4-FFF2-40B4-BE49-F238E27FC236}">
                  <a16:creationId xmlns:a16="http://schemas.microsoft.com/office/drawing/2014/main" id="{A88467C9-72F8-39F1-3549-599A59D2701B}"/>
                </a:ext>
              </a:extLst>
            </p:cNvPr>
            <p:cNvSpPr txBox="1"/>
            <p:nvPr/>
          </p:nvSpPr>
          <p:spPr>
            <a:xfrm>
              <a:off x="141746" y="112576"/>
              <a:ext cx="529308" cy="5593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4" name="ZoneTexte 23">
            <a:extLst>
              <a:ext uri="{FF2B5EF4-FFF2-40B4-BE49-F238E27FC236}">
                <a16:creationId xmlns:a16="http://schemas.microsoft.com/office/drawing/2014/main" id="{60D84873-DBD7-0FC4-167D-A22BDDAC2059}"/>
              </a:ext>
            </a:extLst>
          </p:cNvPr>
          <p:cNvSpPr txBox="1"/>
          <p:nvPr/>
        </p:nvSpPr>
        <p:spPr>
          <a:xfrm>
            <a:off x="631131" y="3949125"/>
            <a:ext cx="16967199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latin typeface="Carlito"/>
                <a:cs typeface="Carlito"/>
              </a:rPr>
              <a:t>From static rule-based management to continuous, self-organized decision-making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254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8C41742-1DE0-87F0-BACD-25F7BFCA40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CC676FE7-89D9-46AA-E677-6A5F1FA047FD}"/>
              </a:ext>
            </a:extLst>
          </p:cNvPr>
          <p:cNvSpPr txBox="1"/>
          <p:nvPr/>
        </p:nvSpPr>
        <p:spPr>
          <a:xfrm>
            <a:off x="17259300" y="9220200"/>
            <a:ext cx="152400" cy="19050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2</a:t>
            </a:r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C194686B-E454-40D8-544F-6570D63B9F14}"/>
              </a:ext>
            </a:extLst>
          </p:cNvPr>
          <p:cNvSpPr/>
          <p:nvPr/>
        </p:nvSpPr>
        <p:spPr>
          <a:xfrm rot="-3117037">
            <a:off x="16099474" y="7952721"/>
            <a:ext cx="2112604" cy="1859092"/>
          </a:xfrm>
          <a:custGeom>
            <a:avLst/>
            <a:gdLst/>
            <a:ahLst/>
            <a:cxnLst/>
            <a:rect l="l" t="t" r="r" b="b"/>
            <a:pathLst>
              <a:path w="2112604" h="1859092">
                <a:moveTo>
                  <a:pt x="0" y="0"/>
                </a:moveTo>
                <a:lnTo>
                  <a:pt x="2112605" y="0"/>
                </a:lnTo>
                <a:lnTo>
                  <a:pt x="2112605" y="1859092"/>
                </a:lnTo>
                <a:lnTo>
                  <a:pt x="0" y="18590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5ACB3185-C0C5-1B0E-05DE-3AD24DE7F230}"/>
              </a:ext>
            </a:extLst>
          </p:cNvPr>
          <p:cNvSpPr txBox="1"/>
          <p:nvPr/>
        </p:nvSpPr>
        <p:spPr>
          <a:xfrm>
            <a:off x="666750" y="716756"/>
            <a:ext cx="16949041" cy="11079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/>
            <a:r>
              <a:rPr lang="en-GB" sz="7200" spc="-240" dirty="0">
                <a:solidFill>
                  <a:srgbClr val="FFFFFF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Problem &amp; limitations of traditional BPM</a:t>
            </a:r>
            <a:endParaRPr lang="en-US" sz="7200" spc="-240" dirty="0">
              <a:solidFill>
                <a:srgbClr val="FFFFFF"/>
              </a:solidFill>
              <a:latin typeface="Georgia Pro Condensed"/>
              <a:ea typeface="Georgia Pro Condensed"/>
              <a:cs typeface="Georgia Pro Condensed"/>
              <a:sym typeface="Georgia Pro Condensed"/>
            </a:endParaRPr>
          </a:p>
        </p:txBody>
      </p:sp>
      <p:sp>
        <p:nvSpPr>
          <p:cNvPr id="15" name="TextBox 12">
            <a:extLst>
              <a:ext uri="{FF2B5EF4-FFF2-40B4-BE49-F238E27FC236}">
                <a16:creationId xmlns:a16="http://schemas.microsoft.com/office/drawing/2014/main" id="{C8CD300A-06A0-0033-02B3-105DE4AA2513}"/>
              </a:ext>
            </a:extLst>
          </p:cNvPr>
          <p:cNvSpPr txBox="1"/>
          <p:nvPr/>
        </p:nvSpPr>
        <p:spPr>
          <a:xfrm>
            <a:off x="707817" y="2013104"/>
            <a:ext cx="10861358" cy="419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00"/>
              </a:lnSpc>
              <a:spcBef>
                <a:spcPct val="0"/>
              </a:spcBef>
            </a:pPr>
            <a:r>
              <a:rPr lang="en-US" sz="2500" b="1" spc="-37" dirty="0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Transitioning from Traditional BPM Models</a:t>
            </a:r>
          </a:p>
        </p:txBody>
      </p:sp>
      <p:graphicFrame>
        <p:nvGraphicFramePr>
          <p:cNvPr id="24" name="Tableau 23">
            <a:extLst>
              <a:ext uri="{FF2B5EF4-FFF2-40B4-BE49-F238E27FC236}">
                <a16:creationId xmlns:a16="http://schemas.microsoft.com/office/drawing/2014/main" id="{893F3C6D-6032-DFE2-C89A-78168D6781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865820"/>
              </p:ext>
            </p:extLst>
          </p:nvPr>
        </p:nvGraphicFramePr>
        <p:xfrm>
          <a:off x="363047" y="3432647"/>
          <a:ext cx="10439400" cy="5828584"/>
        </p:xfrm>
        <a:graphic>
          <a:graphicData uri="http://schemas.openxmlformats.org/drawingml/2006/table">
            <a:tbl>
              <a:tblPr firstRow="1">
                <a:tableStyleId>{7DF18680-E054-41AD-8BC1-D1AEF772440D}</a:tableStyleId>
              </a:tblPr>
              <a:tblGrid>
                <a:gridCol w="3479800">
                  <a:extLst>
                    <a:ext uri="{9D8B030D-6E8A-4147-A177-3AD203B41FA5}">
                      <a16:colId xmlns:a16="http://schemas.microsoft.com/office/drawing/2014/main" val="1275176954"/>
                    </a:ext>
                  </a:extLst>
                </a:gridCol>
                <a:gridCol w="3479800">
                  <a:extLst>
                    <a:ext uri="{9D8B030D-6E8A-4147-A177-3AD203B41FA5}">
                      <a16:colId xmlns:a16="http://schemas.microsoft.com/office/drawing/2014/main" val="2717025256"/>
                    </a:ext>
                  </a:extLst>
                </a:gridCol>
                <a:gridCol w="3479800">
                  <a:extLst>
                    <a:ext uri="{9D8B030D-6E8A-4147-A177-3AD203B41FA5}">
                      <a16:colId xmlns:a16="http://schemas.microsoft.com/office/drawing/2014/main" val="1614435205"/>
                    </a:ext>
                  </a:extLst>
                </a:gridCol>
              </a:tblGrid>
              <a:tr h="728573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1800" b="1" u="none" strike="noStrike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Critère</a:t>
                      </a:r>
                      <a:endParaRPr lang="en-GB" sz="1800" b="1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ECEF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1800" b="1" u="none" strike="noStrike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Approches</a:t>
                      </a:r>
                      <a:r>
                        <a:rPr lang="en-GB" sz="1800" b="1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GB" sz="1800" b="1" u="none" strike="noStrike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traditionnelles</a:t>
                      </a:r>
                      <a:r>
                        <a:rPr lang="en-GB" sz="1800" b="1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 (BPM)</a:t>
                      </a:r>
                      <a:endParaRPr lang="en-GB" sz="1800" b="1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ECEF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1800" b="1" u="none" strike="noStrike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Systèmes</a:t>
                      </a:r>
                      <a:r>
                        <a:rPr lang="en-GB" sz="1800" b="1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 auto-</a:t>
                      </a:r>
                      <a:r>
                        <a:rPr lang="en-GB" sz="1800" b="1" u="none" strike="noStrike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organisés</a:t>
                      </a:r>
                      <a:endParaRPr lang="en-GB" sz="1800" b="1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ECEF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3698759"/>
                  </a:ext>
                </a:extLst>
              </a:tr>
              <a:tr h="728573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1600" b="1" u="none" strike="noStrike" dirty="0">
                          <a:effectLst/>
                        </a:rPr>
                        <a:t>Pilotage / </a:t>
                      </a:r>
                      <a:r>
                        <a:rPr lang="en-GB" sz="1600" b="1" u="none" strike="noStrike" dirty="0" err="1">
                          <a:effectLst/>
                        </a:rPr>
                        <a:t>Contrôle</a:t>
                      </a:r>
                      <a:endParaRPr lang="en-GB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1600" b="0" u="none" strike="noStrike" dirty="0" err="1">
                          <a:effectLst/>
                        </a:rPr>
                        <a:t>Centralisé</a:t>
                      </a:r>
                      <a:r>
                        <a:rPr lang="en-GB" sz="1600" b="0" u="none" strike="noStrike" dirty="0">
                          <a:effectLst/>
                        </a:rPr>
                        <a:t>, </a:t>
                      </a:r>
                      <a:r>
                        <a:rPr lang="en-GB" sz="1600" b="0" u="none" strike="noStrike" dirty="0" err="1">
                          <a:effectLst/>
                        </a:rPr>
                        <a:t>orienté</a:t>
                      </a:r>
                      <a:r>
                        <a:rPr lang="en-GB" sz="1600" b="0" u="none" strike="noStrike" dirty="0">
                          <a:effectLst/>
                        </a:rPr>
                        <a:t> </a:t>
                      </a:r>
                      <a:r>
                        <a:rPr lang="en-GB" sz="1600" b="0" u="none" strike="noStrike" dirty="0" err="1">
                          <a:effectLst/>
                        </a:rPr>
                        <a:t>règles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1600" b="0" u="none" strike="noStrike" dirty="0" err="1">
                          <a:effectLst/>
                        </a:rPr>
                        <a:t>Décentralisé</a:t>
                      </a:r>
                      <a:r>
                        <a:rPr lang="en-GB" sz="1600" b="0" u="none" strike="noStrike" dirty="0">
                          <a:effectLst/>
                        </a:rPr>
                        <a:t>, agents </a:t>
                      </a:r>
                      <a:r>
                        <a:rPr lang="en-GB" sz="1600" b="0" u="none" strike="noStrike" dirty="0" err="1">
                          <a:effectLst/>
                        </a:rPr>
                        <a:t>autonomes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958221382"/>
                  </a:ext>
                </a:extLst>
              </a:tr>
              <a:tr h="728573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1600" b="1" u="none" strike="noStrike" dirty="0">
                          <a:effectLst/>
                        </a:rPr>
                        <a:t>Boucle de </a:t>
                      </a:r>
                      <a:r>
                        <a:rPr lang="en-GB" sz="1600" b="1" u="none" strike="noStrike" dirty="0" err="1">
                          <a:effectLst/>
                        </a:rPr>
                        <a:t>décision</a:t>
                      </a:r>
                      <a:endParaRPr lang="en-GB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1600" b="0" u="none" strike="noStrike" dirty="0">
                          <a:effectLst/>
                        </a:rPr>
                        <a:t>Humaine, </a:t>
                      </a:r>
                      <a:r>
                        <a:rPr lang="en-GB" sz="1600" b="0" u="none" strike="noStrike" dirty="0" err="1">
                          <a:effectLst/>
                        </a:rPr>
                        <a:t>périodique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1600" b="0" u="none" strike="noStrike" dirty="0">
                          <a:effectLst/>
                        </a:rPr>
                        <a:t>Continue, data-driven (policy RL)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967806858"/>
                  </a:ext>
                </a:extLst>
              </a:tr>
              <a:tr h="728573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1600" b="1" u="none" strike="noStrike" dirty="0" err="1">
                          <a:effectLst/>
                        </a:rPr>
                        <a:t>Capacité</a:t>
                      </a:r>
                      <a:r>
                        <a:rPr lang="en-GB" sz="1600" b="1" u="none" strike="noStrike" dirty="0">
                          <a:effectLst/>
                        </a:rPr>
                        <a:t> </a:t>
                      </a:r>
                      <a:r>
                        <a:rPr lang="en-GB" sz="1600" b="1" u="none" strike="noStrike" dirty="0" err="1">
                          <a:effectLst/>
                        </a:rPr>
                        <a:t>d’adaptation</a:t>
                      </a:r>
                      <a:endParaRPr lang="en-GB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1600" b="0" u="none" strike="noStrike" dirty="0" err="1">
                          <a:effectLst/>
                        </a:rPr>
                        <a:t>Réactive</a:t>
                      </a:r>
                      <a:r>
                        <a:rPr lang="en-GB" sz="1600" b="0" u="none" strike="noStrike" dirty="0">
                          <a:effectLst/>
                        </a:rPr>
                        <a:t>, </a:t>
                      </a:r>
                      <a:r>
                        <a:rPr lang="en-GB" sz="1600" b="0" u="none" strike="noStrike" dirty="0" err="1">
                          <a:effectLst/>
                        </a:rPr>
                        <a:t>limitée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1600" b="0" u="none" strike="noStrike" dirty="0" err="1">
                          <a:effectLst/>
                        </a:rPr>
                        <a:t>Dynamique</a:t>
                      </a:r>
                      <a:r>
                        <a:rPr lang="en-GB" sz="1600" b="0" u="none" strike="noStrike" dirty="0">
                          <a:effectLst/>
                        </a:rPr>
                        <a:t>, </a:t>
                      </a:r>
                      <a:r>
                        <a:rPr lang="en-GB" sz="1600" b="0" u="none" strike="noStrike" dirty="0" err="1">
                          <a:effectLst/>
                        </a:rPr>
                        <a:t>contextualisée</a:t>
                      </a:r>
                      <a:r>
                        <a:rPr lang="en-GB" sz="1600" b="0" u="none" strike="noStrike" dirty="0">
                          <a:effectLst/>
                        </a:rPr>
                        <a:t>, temps </a:t>
                      </a:r>
                      <a:r>
                        <a:rPr lang="en-GB" sz="1600" b="0" u="none" strike="noStrike" dirty="0" err="1">
                          <a:effectLst/>
                        </a:rPr>
                        <a:t>réel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138415561"/>
                  </a:ext>
                </a:extLst>
              </a:tr>
              <a:tr h="728573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1600" b="1" u="none" strike="noStrike" dirty="0" err="1">
                          <a:effectLst/>
                        </a:rPr>
                        <a:t>Latence</a:t>
                      </a:r>
                      <a:r>
                        <a:rPr lang="en-GB" sz="1600" b="1" u="none" strike="noStrike" dirty="0">
                          <a:effectLst/>
                        </a:rPr>
                        <a:t> de </a:t>
                      </a:r>
                      <a:r>
                        <a:rPr lang="en-GB" sz="1600" b="1" u="none" strike="noStrike" dirty="0" err="1">
                          <a:effectLst/>
                        </a:rPr>
                        <a:t>réaction</a:t>
                      </a:r>
                      <a:endParaRPr lang="en-GB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1600" b="0" u="none" strike="noStrike" dirty="0" err="1">
                          <a:effectLst/>
                        </a:rPr>
                        <a:t>Élevée</a:t>
                      </a:r>
                      <a:r>
                        <a:rPr lang="en-GB" sz="1600" b="0" u="none" strike="noStrike" dirty="0">
                          <a:effectLst/>
                        </a:rPr>
                        <a:t> (file </a:t>
                      </a:r>
                      <a:r>
                        <a:rPr lang="en-GB" sz="1600" b="0" u="none" strike="noStrike" dirty="0" err="1">
                          <a:effectLst/>
                        </a:rPr>
                        <a:t>d’attente</a:t>
                      </a:r>
                      <a:r>
                        <a:rPr lang="en-GB" sz="1600" b="0" u="none" strike="noStrike" dirty="0">
                          <a:effectLst/>
                        </a:rPr>
                        <a:t> + validation)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1600" b="0" u="none" strike="noStrike" dirty="0" err="1">
                          <a:effectLst/>
                        </a:rPr>
                        <a:t>Réduite</a:t>
                      </a:r>
                      <a:r>
                        <a:rPr lang="en-GB" sz="1600" b="0" u="none" strike="noStrike" dirty="0">
                          <a:effectLst/>
                        </a:rPr>
                        <a:t> (</a:t>
                      </a:r>
                      <a:r>
                        <a:rPr lang="en-GB" sz="1600" b="0" u="none" strike="noStrike" dirty="0" err="1">
                          <a:effectLst/>
                        </a:rPr>
                        <a:t>décision</a:t>
                      </a:r>
                      <a:r>
                        <a:rPr lang="en-GB" sz="1600" b="0" u="none" strike="noStrike" dirty="0">
                          <a:effectLst/>
                        </a:rPr>
                        <a:t> + </a:t>
                      </a:r>
                      <a:r>
                        <a:rPr lang="en-GB" sz="1600" b="0" u="none" strike="noStrike" dirty="0" err="1">
                          <a:effectLst/>
                        </a:rPr>
                        <a:t>exécution</a:t>
                      </a:r>
                      <a:r>
                        <a:rPr lang="en-GB" sz="1600" b="0" u="none" strike="noStrike" dirty="0">
                          <a:effectLst/>
                        </a:rPr>
                        <a:t> locales)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042438198"/>
                  </a:ext>
                </a:extLst>
              </a:tr>
              <a:tr h="728573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1600" b="1" u="none" strike="noStrike" dirty="0" err="1">
                          <a:effectLst/>
                        </a:rPr>
                        <a:t>Robustesse</a:t>
                      </a:r>
                      <a:r>
                        <a:rPr lang="en-GB" sz="1600" b="1" u="none" strike="noStrike" dirty="0">
                          <a:effectLst/>
                        </a:rPr>
                        <a:t> / </a:t>
                      </a:r>
                      <a:r>
                        <a:rPr lang="en-GB" sz="1600" b="1" u="none" strike="noStrike" dirty="0" err="1">
                          <a:effectLst/>
                        </a:rPr>
                        <a:t>Résilience</a:t>
                      </a:r>
                      <a:endParaRPr lang="en-GB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1600" b="0" u="none" strike="noStrike" dirty="0">
                          <a:effectLst/>
                        </a:rPr>
                        <a:t>Fragile aux perturbations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600" b="0" u="none" strike="noStrike" dirty="0">
                          <a:effectLst/>
                        </a:rPr>
                        <a:t>Améliorée (reconfiguration à la volée)</a:t>
                      </a:r>
                      <a:endParaRPr lang="fr-F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848059389"/>
                  </a:ext>
                </a:extLst>
              </a:tr>
              <a:tr h="728573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1600" b="1" u="none" strike="noStrike" dirty="0" err="1">
                          <a:effectLst/>
                        </a:rPr>
                        <a:t>Évolutivité</a:t>
                      </a:r>
                      <a:r>
                        <a:rPr lang="en-GB" sz="1600" b="1" u="none" strike="noStrike" dirty="0">
                          <a:effectLst/>
                        </a:rPr>
                        <a:t> (</a:t>
                      </a:r>
                      <a:r>
                        <a:rPr lang="en-GB" sz="1600" b="1" u="none" strike="noStrike" dirty="0" err="1">
                          <a:effectLst/>
                        </a:rPr>
                        <a:t>échelle</a:t>
                      </a:r>
                      <a:r>
                        <a:rPr lang="en-GB" sz="1600" b="1" u="none" strike="noStrike" dirty="0">
                          <a:effectLst/>
                        </a:rPr>
                        <a:t>)</a:t>
                      </a:r>
                      <a:endParaRPr lang="en-GB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1600" b="0" u="none" strike="noStrike">
                          <a:effectLst/>
                        </a:rPr>
                        <a:t>Ajout de règles complexe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1600" b="0" u="none" strike="noStrike" dirty="0" err="1">
                          <a:effectLst/>
                        </a:rPr>
                        <a:t>Scalabilité</a:t>
                      </a:r>
                      <a:r>
                        <a:rPr lang="en-GB" sz="1600" b="0" u="none" strike="noStrike" dirty="0">
                          <a:effectLst/>
                        </a:rPr>
                        <a:t> par agents / services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444578462"/>
                  </a:ext>
                </a:extLst>
              </a:tr>
              <a:tr h="728573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1600" b="1" u="none" strike="noStrike" dirty="0">
                          <a:effectLst/>
                        </a:rPr>
                        <a:t>Charge humaine</a:t>
                      </a:r>
                      <a:endParaRPr lang="en-GB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1600" b="0" u="none" strike="noStrike" dirty="0">
                          <a:effectLst/>
                        </a:rPr>
                        <a:t>Supervision forte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1600" b="0" u="none" strike="noStrike" dirty="0" err="1">
                          <a:effectLst/>
                        </a:rPr>
                        <a:t>Minimale</a:t>
                      </a:r>
                      <a:r>
                        <a:rPr lang="en-GB" sz="1600" b="0" u="none" strike="noStrike" dirty="0">
                          <a:effectLst/>
                        </a:rPr>
                        <a:t>, supervision </a:t>
                      </a:r>
                      <a:r>
                        <a:rPr lang="en-GB" sz="1600" b="0" u="none" strike="noStrike" dirty="0" err="1">
                          <a:effectLst/>
                        </a:rPr>
                        <a:t>d’exception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709431717"/>
                  </a:ext>
                </a:extLst>
              </a:tr>
            </a:tbl>
          </a:graphicData>
        </a:graphic>
      </p:graphicFrame>
      <p:sp>
        <p:nvSpPr>
          <p:cNvPr id="25" name="TextBox 13">
            <a:extLst>
              <a:ext uri="{FF2B5EF4-FFF2-40B4-BE49-F238E27FC236}">
                <a16:creationId xmlns:a16="http://schemas.microsoft.com/office/drawing/2014/main" id="{C02709E0-94F7-7C81-B0F0-7A64E708DC3C}"/>
              </a:ext>
            </a:extLst>
          </p:cNvPr>
          <p:cNvSpPr txBox="1"/>
          <p:nvPr/>
        </p:nvSpPr>
        <p:spPr>
          <a:xfrm>
            <a:off x="11358528" y="3432647"/>
            <a:ext cx="6566425" cy="51038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fr-FR" sz="2800" dirty="0">
                <a:solidFill>
                  <a:schemeClr val="bg1"/>
                </a:solidFill>
              </a:rPr>
              <a:t>Les modèles BPM traditionnels peinent dans des environnements </a:t>
            </a:r>
            <a:r>
              <a:rPr lang="fr-FR" sz="2800" b="1" dirty="0">
                <a:solidFill>
                  <a:schemeClr val="bg1"/>
                </a:solidFill>
              </a:rPr>
              <a:t>complexes</a:t>
            </a:r>
            <a:r>
              <a:rPr lang="fr-FR" sz="2800" dirty="0">
                <a:solidFill>
                  <a:schemeClr val="bg1"/>
                </a:solidFill>
              </a:rPr>
              <a:t> et </a:t>
            </a:r>
            <a:r>
              <a:rPr lang="fr-FR" sz="2800" b="1" dirty="0">
                <a:solidFill>
                  <a:schemeClr val="bg1"/>
                </a:solidFill>
              </a:rPr>
              <a:t>volatils</a:t>
            </a:r>
            <a:r>
              <a:rPr lang="fr-FR" sz="2800" dirty="0">
                <a:solidFill>
                  <a:schemeClr val="bg1"/>
                </a:solidFill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fr-FR" sz="2800" dirty="0">
                <a:solidFill>
                  <a:schemeClr val="bg1"/>
                </a:solidFill>
              </a:rPr>
              <a:t>Les boucles de décision </a:t>
            </a:r>
            <a:r>
              <a:rPr lang="fr-FR" sz="2800" b="1" dirty="0">
                <a:solidFill>
                  <a:schemeClr val="bg1"/>
                </a:solidFill>
              </a:rPr>
              <a:t>humaines</a:t>
            </a:r>
            <a:r>
              <a:rPr lang="fr-FR" sz="2800" dirty="0">
                <a:solidFill>
                  <a:schemeClr val="bg1"/>
                </a:solidFill>
              </a:rPr>
              <a:t> et </a:t>
            </a:r>
            <a:r>
              <a:rPr lang="fr-FR" sz="2800" b="1" dirty="0">
                <a:solidFill>
                  <a:schemeClr val="bg1"/>
                </a:solidFill>
              </a:rPr>
              <a:t>règles statiques</a:t>
            </a:r>
            <a:r>
              <a:rPr lang="fr-FR" sz="2800" dirty="0">
                <a:solidFill>
                  <a:schemeClr val="bg1"/>
                </a:solidFill>
              </a:rPr>
              <a:t> limitent l’adaptation.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fr-FR" sz="2800" dirty="0">
                <a:solidFill>
                  <a:schemeClr val="bg1"/>
                </a:solidFill>
              </a:rPr>
              <a:t>Besoin d’un système </a:t>
            </a:r>
            <a:r>
              <a:rPr lang="fr-FR" sz="2800" b="1" dirty="0">
                <a:solidFill>
                  <a:schemeClr val="bg1"/>
                </a:solidFill>
              </a:rPr>
              <a:t>décentralisé</a:t>
            </a:r>
            <a:r>
              <a:rPr lang="fr-FR" sz="2800" dirty="0">
                <a:solidFill>
                  <a:schemeClr val="bg1"/>
                </a:solidFill>
              </a:rPr>
              <a:t>, avec </a:t>
            </a:r>
            <a:r>
              <a:rPr lang="fr-FR" sz="2800" b="1" dirty="0">
                <a:solidFill>
                  <a:schemeClr val="bg1"/>
                </a:solidFill>
              </a:rPr>
              <a:t>décision continue</a:t>
            </a:r>
            <a:r>
              <a:rPr lang="fr-FR" sz="2800" dirty="0">
                <a:solidFill>
                  <a:schemeClr val="bg1"/>
                </a:solidFill>
              </a:rPr>
              <a:t> et </a:t>
            </a:r>
            <a:r>
              <a:rPr lang="fr-FR" sz="2800" b="1" dirty="0">
                <a:solidFill>
                  <a:schemeClr val="bg1"/>
                </a:solidFill>
              </a:rPr>
              <a:t>reconfiguration en temps réel</a:t>
            </a:r>
            <a:r>
              <a:rPr lang="fr-FR" sz="2800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7994836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25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66750" y="2908300"/>
            <a:ext cx="5448300" cy="6711950"/>
            <a:chOff x="0" y="0"/>
            <a:chExt cx="1434943" cy="176775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434943" cy="1767756"/>
            </a:xfrm>
            <a:custGeom>
              <a:avLst/>
              <a:gdLst/>
              <a:ahLst/>
              <a:cxnLst/>
              <a:rect l="l" t="t" r="r" b="b"/>
              <a:pathLst>
                <a:path w="1434943" h="1767756">
                  <a:moveTo>
                    <a:pt x="28420" y="0"/>
                  </a:moveTo>
                  <a:lnTo>
                    <a:pt x="1406524" y="0"/>
                  </a:lnTo>
                  <a:cubicBezTo>
                    <a:pt x="1422219" y="0"/>
                    <a:pt x="1434943" y="12724"/>
                    <a:pt x="1434943" y="28420"/>
                  </a:cubicBezTo>
                  <a:lnTo>
                    <a:pt x="1434943" y="1739337"/>
                  </a:lnTo>
                  <a:cubicBezTo>
                    <a:pt x="1434943" y="1755033"/>
                    <a:pt x="1422219" y="1767756"/>
                    <a:pt x="1406524" y="1767756"/>
                  </a:cubicBezTo>
                  <a:lnTo>
                    <a:pt x="28420" y="1767756"/>
                  </a:lnTo>
                  <a:cubicBezTo>
                    <a:pt x="12724" y="1767756"/>
                    <a:pt x="0" y="1755033"/>
                    <a:pt x="0" y="1739337"/>
                  </a:cubicBezTo>
                  <a:lnTo>
                    <a:pt x="0" y="28420"/>
                  </a:lnTo>
                  <a:cubicBezTo>
                    <a:pt x="0" y="12724"/>
                    <a:pt x="12724" y="0"/>
                    <a:pt x="2842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1434943" cy="17963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419850" y="2908300"/>
            <a:ext cx="5448300" cy="6711950"/>
            <a:chOff x="0" y="0"/>
            <a:chExt cx="1434943" cy="176775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434943" cy="1767756"/>
            </a:xfrm>
            <a:custGeom>
              <a:avLst/>
              <a:gdLst/>
              <a:ahLst/>
              <a:cxnLst/>
              <a:rect l="l" t="t" r="r" b="b"/>
              <a:pathLst>
                <a:path w="1434943" h="1767756">
                  <a:moveTo>
                    <a:pt x="28420" y="0"/>
                  </a:moveTo>
                  <a:lnTo>
                    <a:pt x="1406524" y="0"/>
                  </a:lnTo>
                  <a:cubicBezTo>
                    <a:pt x="1422219" y="0"/>
                    <a:pt x="1434943" y="12724"/>
                    <a:pt x="1434943" y="28420"/>
                  </a:cubicBezTo>
                  <a:lnTo>
                    <a:pt x="1434943" y="1739337"/>
                  </a:lnTo>
                  <a:cubicBezTo>
                    <a:pt x="1434943" y="1755033"/>
                    <a:pt x="1422219" y="1767756"/>
                    <a:pt x="1406524" y="1767756"/>
                  </a:cubicBezTo>
                  <a:lnTo>
                    <a:pt x="28420" y="1767756"/>
                  </a:lnTo>
                  <a:cubicBezTo>
                    <a:pt x="12724" y="1767756"/>
                    <a:pt x="0" y="1755033"/>
                    <a:pt x="0" y="1739337"/>
                  </a:cubicBezTo>
                  <a:lnTo>
                    <a:pt x="0" y="28420"/>
                  </a:lnTo>
                  <a:cubicBezTo>
                    <a:pt x="0" y="12724"/>
                    <a:pt x="12724" y="0"/>
                    <a:pt x="2842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1434943" cy="17963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2172950" y="2908300"/>
            <a:ext cx="5448300" cy="6711950"/>
            <a:chOff x="0" y="0"/>
            <a:chExt cx="1434943" cy="176775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434943" cy="1767756"/>
            </a:xfrm>
            <a:custGeom>
              <a:avLst/>
              <a:gdLst/>
              <a:ahLst/>
              <a:cxnLst/>
              <a:rect l="l" t="t" r="r" b="b"/>
              <a:pathLst>
                <a:path w="1434943" h="1767756">
                  <a:moveTo>
                    <a:pt x="28420" y="0"/>
                  </a:moveTo>
                  <a:lnTo>
                    <a:pt x="1406524" y="0"/>
                  </a:lnTo>
                  <a:cubicBezTo>
                    <a:pt x="1422219" y="0"/>
                    <a:pt x="1434943" y="12724"/>
                    <a:pt x="1434943" y="28420"/>
                  </a:cubicBezTo>
                  <a:lnTo>
                    <a:pt x="1434943" y="1739337"/>
                  </a:lnTo>
                  <a:cubicBezTo>
                    <a:pt x="1434943" y="1755033"/>
                    <a:pt x="1422219" y="1767756"/>
                    <a:pt x="1406524" y="1767756"/>
                  </a:cubicBezTo>
                  <a:lnTo>
                    <a:pt x="28420" y="1767756"/>
                  </a:lnTo>
                  <a:cubicBezTo>
                    <a:pt x="12724" y="1767756"/>
                    <a:pt x="0" y="1755033"/>
                    <a:pt x="0" y="1739337"/>
                  </a:cubicBezTo>
                  <a:lnTo>
                    <a:pt x="0" y="28420"/>
                  </a:lnTo>
                  <a:cubicBezTo>
                    <a:pt x="0" y="12724"/>
                    <a:pt x="12724" y="0"/>
                    <a:pt x="2842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1434943" cy="17963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066053" y="4248150"/>
            <a:ext cx="4649694" cy="3581400"/>
            <a:chOff x="0" y="0"/>
            <a:chExt cx="1259398" cy="970044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259398" cy="970044"/>
            </a:xfrm>
            <a:custGeom>
              <a:avLst/>
              <a:gdLst/>
              <a:ahLst/>
              <a:cxnLst/>
              <a:rect l="l" t="t" r="r" b="b"/>
              <a:pathLst>
                <a:path w="1259398" h="970044">
                  <a:moveTo>
                    <a:pt x="33301" y="0"/>
                  </a:moveTo>
                  <a:lnTo>
                    <a:pt x="1226097" y="0"/>
                  </a:lnTo>
                  <a:cubicBezTo>
                    <a:pt x="1244489" y="0"/>
                    <a:pt x="1259398" y="14909"/>
                    <a:pt x="1259398" y="33301"/>
                  </a:cubicBezTo>
                  <a:lnTo>
                    <a:pt x="1259398" y="936743"/>
                  </a:lnTo>
                  <a:cubicBezTo>
                    <a:pt x="1259398" y="955135"/>
                    <a:pt x="1244489" y="970044"/>
                    <a:pt x="1226097" y="970044"/>
                  </a:cubicBezTo>
                  <a:lnTo>
                    <a:pt x="33301" y="970044"/>
                  </a:lnTo>
                  <a:cubicBezTo>
                    <a:pt x="24469" y="970044"/>
                    <a:pt x="15999" y="966535"/>
                    <a:pt x="9754" y="960290"/>
                  </a:cubicBezTo>
                  <a:cubicBezTo>
                    <a:pt x="3508" y="954045"/>
                    <a:pt x="0" y="945575"/>
                    <a:pt x="0" y="936743"/>
                  </a:cubicBezTo>
                  <a:lnTo>
                    <a:pt x="0" y="33301"/>
                  </a:lnTo>
                  <a:cubicBezTo>
                    <a:pt x="0" y="24469"/>
                    <a:pt x="3508" y="15999"/>
                    <a:pt x="9754" y="9754"/>
                  </a:cubicBezTo>
                  <a:cubicBezTo>
                    <a:pt x="15999" y="3508"/>
                    <a:pt x="24469" y="0"/>
                    <a:pt x="33301" y="0"/>
                  </a:cubicBezTo>
                  <a:close/>
                </a:path>
              </a:pathLst>
            </a:custGeom>
            <a:blipFill>
              <a:blip r:embed="rId3"/>
              <a:stretch>
                <a:fillRect l="-342" r="-342"/>
              </a:stretch>
            </a:blipFill>
          </p:spPr>
        </p:sp>
      </p:grpSp>
      <p:grpSp>
        <p:nvGrpSpPr>
          <p:cNvPr id="13" name="Group 13"/>
          <p:cNvGrpSpPr/>
          <p:nvPr/>
        </p:nvGrpSpPr>
        <p:grpSpPr>
          <a:xfrm>
            <a:off x="6773192" y="4248150"/>
            <a:ext cx="4741615" cy="3581400"/>
            <a:chOff x="72439" y="159954"/>
            <a:chExt cx="1114519" cy="660456"/>
          </a:xfrm>
        </p:grpSpPr>
        <p:sp>
          <p:nvSpPr>
            <p:cNvPr id="14" name="Freeform 14"/>
            <p:cNvSpPr/>
            <p:nvPr/>
          </p:nvSpPr>
          <p:spPr>
            <a:xfrm>
              <a:off x="72439" y="159954"/>
              <a:ext cx="1114519" cy="660456"/>
            </a:xfrm>
            <a:custGeom>
              <a:avLst/>
              <a:gdLst/>
              <a:ahLst/>
              <a:cxnLst/>
              <a:rect l="l" t="t" r="r" b="b"/>
              <a:pathLst>
                <a:path w="1259398" h="970044">
                  <a:moveTo>
                    <a:pt x="33301" y="0"/>
                  </a:moveTo>
                  <a:lnTo>
                    <a:pt x="1226097" y="0"/>
                  </a:lnTo>
                  <a:cubicBezTo>
                    <a:pt x="1244489" y="0"/>
                    <a:pt x="1259398" y="14909"/>
                    <a:pt x="1259398" y="33301"/>
                  </a:cubicBezTo>
                  <a:lnTo>
                    <a:pt x="1259398" y="936743"/>
                  </a:lnTo>
                  <a:cubicBezTo>
                    <a:pt x="1259398" y="955135"/>
                    <a:pt x="1244489" y="970044"/>
                    <a:pt x="1226097" y="970044"/>
                  </a:cubicBezTo>
                  <a:lnTo>
                    <a:pt x="33301" y="970044"/>
                  </a:lnTo>
                  <a:cubicBezTo>
                    <a:pt x="24469" y="970044"/>
                    <a:pt x="15999" y="966535"/>
                    <a:pt x="9754" y="960290"/>
                  </a:cubicBezTo>
                  <a:cubicBezTo>
                    <a:pt x="3508" y="954045"/>
                    <a:pt x="0" y="945575"/>
                    <a:pt x="0" y="936743"/>
                  </a:cubicBezTo>
                  <a:lnTo>
                    <a:pt x="0" y="33301"/>
                  </a:lnTo>
                  <a:cubicBezTo>
                    <a:pt x="0" y="24469"/>
                    <a:pt x="3508" y="15999"/>
                    <a:pt x="9754" y="9754"/>
                  </a:cubicBezTo>
                  <a:cubicBezTo>
                    <a:pt x="15999" y="3508"/>
                    <a:pt x="24469" y="0"/>
                    <a:pt x="33301" y="0"/>
                  </a:cubicBezTo>
                  <a:close/>
                </a:path>
              </a:pathLst>
            </a:custGeom>
            <a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 l="-6498" t="-24221" r="-6501" b="-22654"/>
              </a:stretch>
            </a:blipFill>
          </p:spPr>
          <p:txBody>
            <a:bodyPr/>
            <a:lstStyle/>
            <a:p>
              <a:endParaRPr lang="en-GB" dirty="0"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2572253" y="4248150"/>
            <a:ext cx="4649694" cy="3581400"/>
            <a:chOff x="0" y="0"/>
            <a:chExt cx="1259398" cy="970044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259398" cy="970044"/>
            </a:xfrm>
            <a:custGeom>
              <a:avLst/>
              <a:gdLst/>
              <a:ahLst/>
              <a:cxnLst/>
              <a:rect l="l" t="t" r="r" b="b"/>
              <a:pathLst>
                <a:path w="1259398" h="970044">
                  <a:moveTo>
                    <a:pt x="33301" y="0"/>
                  </a:moveTo>
                  <a:lnTo>
                    <a:pt x="1226097" y="0"/>
                  </a:lnTo>
                  <a:cubicBezTo>
                    <a:pt x="1244489" y="0"/>
                    <a:pt x="1259398" y="14909"/>
                    <a:pt x="1259398" y="33301"/>
                  </a:cubicBezTo>
                  <a:lnTo>
                    <a:pt x="1259398" y="936743"/>
                  </a:lnTo>
                  <a:cubicBezTo>
                    <a:pt x="1259398" y="955135"/>
                    <a:pt x="1244489" y="970044"/>
                    <a:pt x="1226097" y="970044"/>
                  </a:cubicBezTo>
                  <a:lnTo>
                    <a:pt x="33301" y="970044"/>
                  </a:lnTo>
                  <a:cubicBezTo>
                    <a:pt x="24469" y="970044"/>
                    <a:pt x="15999" y="966535"/>
                    <a:pt x="9754" y="960290"/>
                  </a:cubicBezTo>
                  <a:cubicBezTo>
                    <a:pt x="3508" y="954045"/>
                    <a:pt x="0" y="945575"/>
                    <a:pt x="0" y="936743"/>
                  </a:cubicBezTo>
                  <a:lnTo>
                    <a:pt x="0" y="33301"/>
                  </a:lnTo>
                  <a:cubicBezTo>
                    <a:pt x="0" y="24469"/>
                    <a:pt x="3508" y="15999"/>
                    <a:pt x="9754" y="9754"/>
                  </a:cubicBezTo>
                  <a:cubicBezTo>
                    <a:pt x="15999" y="3508"/>
                    <a:pt x="24469" y="0"/>
                    <a:pt x="33301" y="0"/>
                  </a:cubicBezTo>
                  <a:close/>
                </a:path>
              </a:pathLst>
            </a:custGeom>
            <a:blipFill>
              <a:blip r:embed="rId5"/>
              <a:stretch>
                <a:fillRect l="-342" r="-342"/>
              </a:stretch>
            </a:blipFill>
          </p:spPr>
        </p:sp>
      </p:grpSp>
      <p:sp>
        <p:nvSpPr>
          <p:cNvPr id="17" name="TextBox 17"/>
          <p:cNvSpPr txBox="1"/>
          <p:nvPr/>
        </p:nvSpPr>
        <p:spPr>
          <a:xfrm>
            <a:off x="1021783" y="8302046"/>
            <a:ext cx="4738234" cy="5539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 algn="ctr">
              <a:lnSpc>
                <a:spcPts val="2169"/>
              </a:lnSpc>
            </a:pPr>
            <a:r>
              <a:rPr lang="fr-FR" b="1" dirty="0"/>
              <a:t>Process Mining + </a:t>
            </a:r>
            <a:r>
              <a:rPr lang="fr-FR" b="1" dirty="0" err="1"/>
              <a:t>Reinforcement</a:t>
            </a:r>
            <a:r>
              <a:rPr lang="fr-FR" b="1" dirty="0"/>
              <a:t> Learning + exécution décentralisée</a:t>
            </a:r>
            <a:r>
              <a:rPr lang="fr-FR" dirty="0"/>
              <a:t> en </a:t>
            </a:r>
            <a:r>
              <a:rPr lang="fr-FR" b="1" dirty="0"/>
              <a:t>boucle fermée</a:t>
            </a:r>
            <a:r>
              <a:rPr lang="fr-FR" dirty="0"/>
              <a:t>.</a:t>
            </a:r>
            <a:endParaRPr lang="en-US" sz="1600" spc="-23" dirty="0">
              <a:solidFill>
                <a:srgbClr val="A0AEC0"/>
              </a:solidFill>
              <a:latin typeface="Helvetica World"/>
              <a:ea typeface="Helvetica World"/>
              <a:cs typeface="Helvetica World"/>
              <a:sym typeface="Helvetica World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044908" y="3262693"/>
            <a:ext cx="4738234" cy="10259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023"/>
              </a:lnSpc>
              <a:spcBef>
                <a:spcPct val="0"/>
              </a:spcBef>
            </a:pPr>
            <a:r>
              <a:rPr lang="en-US" sz="3657" u="none" strike="noStrike" spc="-91" dirty="0">
                <a:solidFill>
                  <a:srgbClr val="0B2545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Architecture </a:t>
            </a:r>
            <a:r>
              <a:rPr lang="en-US" sz="3657" u="none" strike="noStrike" spc="-91" dirty="0" err="1">
                <a:solidFill>
                  <a:srgbClr val="0B2545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hybride</a:t>
            </a:r>
            <a:r>
              <a:rPr lang="en-US" sz="3657" u="none" strike="noStrike" spc="-91" dirty="0">
                <a:solidFill>
                  <a:srgbClr val="0B2545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 </a:t>
            </a:r>
            <a:r>
              <a:rPr lang="en-US" sz="3657" u="none" strike="noStrike" spc="-91" dirty="0" err="1">
                <a:solidFill>
                  <a:srgbClr val="0B2545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unifiée</a:t>
            </a:r>
            <a:endParaRPr lang="en-US" sz="3657" u="none" strike="noStrike" spc="-91" dirty="0">
              <a:solidFill>
                <a:srgbClr val="0B2545"/>
              </a:solidFill>
              <a:latin typeface="Georgia Pro Condensed"/>
              <a:ea typeface="Georgia Pro Condensed"/>
              <a:cs typeface="Georgia Pro Condensed"/>
              <a:sym typeface="Georgia Pro Condensed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6773192" y="8302046"/>
            <a:ext cx="4741615" cy="5539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 algn="ctr">
              <a:lnSpc>
                <a:spcPts val="2169"/>
              </a:lnSpc>
            </a:pPr>
            <a:r>
              <a:rPr lang="fr-FR" dirty="0"/>
              <a:t>extraction d’</a:t>
            </a:r>
            <a:r>
              <a:rPr lang="fr-FR" b="1" dirty="0"/>
              <a:t>insights actionnables</a:t>
            </a:r>
            <a:r>
              <a:rPr lang="fr-FR" dirty="0"/>
              <a:t> depuis les </a:t>
            </a:r>
            <a:r>
              <a:rPr lang="fr-FR" i="1" dirty="0" err="1"/>
              <a:t>event</a:t>
            </a:r>
            <a:r>
              <a:rPr lang="fr-FR" i="1" dirty="0"/>
              <a:t> logs</a:t>
            </a:r>
            <a:r>
              <a:rPr lang="fr-FR" dirty="0"/>
              <a:t> → </a:t>
            </a:r>
            <a:r>
              <a:rPr lang="fr-FR" b="1" dirty="0"/>
              <a:t>politique RL</a:t>
            </a:r>
            <a:r>
              <a:rPr lang="fr-FR" dirty="0"/>
              <a:t> mise à jour </a:t>
            </a:r>
            <a:r>
              <a:rPr lang="fr-FR" b="1" dirty="0"/>
              <a:t>en ligne</a:t>
            </a:r>
            <a:r>
              <a:rPr lang="fr-FR" dirty="0"/>
              <a:t>.</a:t>
            </a:r>
            <a:endParaRPr lang="en-US" sz="1600" spc="-23" dirty="0">
              <a:solidFill>
                <a:srgbClr val="A0AEC0"/>
              </a:solidFill>
              <a:latin typeface="Helvetica World"/>
              <a:ea typeface="Helvetica World"/>
              <a:cs typeface="Helvetica World"/>
              <a:sym typeface="Helvetica World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6773192" y="3262693"/>
            <a:ext cx="4695655" cy="10259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023"/>
              </a:lnSpc>
              <a:spcBef>
                <a:spcPct val="0"/>
              </a:spcBef>
            </a:pPr>
            <a:r>
              <a:rPr lang="en-US" sz="3657" spc="-91" dirty="0" err="1">
                <a:solidFill>
                  <a:srgbClr val="0B2545"/>
                </a:solidFill>
                <a:latin typeface="Georgia Pro Condensed"/>
                <a:sym typeface="Georgia Pro Condensed"/>
              </a:rPr>
              <a:t>Méthode</a:t>
            </a:r>
            <a:r>
              <a:rPr lang="en-US" sz="3657" u="none" strike="noStrike" spc="-91" dirty="0">
                <a:solidFill>
                  <a:srgbClr val="A0AEC0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 </a:t>
            </a:r>
            <a:r>
              <a:rPr lang="en-US" sz="3657" spc="-91" dirty="0">
                <a:solidFill>
                  <a:srgbClr val="0B2545"/>
                </a:solidFill>
                <a:latin typeface="Georgia Pro Condensed"/>
                <a:sym typeface="Georgia Pro Condensed"/>
              </a:rPr>
              <a:t>de </a:t>
            </a:r>
            <a:r>
              <a:rPr lang="en-US" sz="3657" spc="-91" dirty="0" err="1">
                <a:solidFill>
                  <a:srgbClr val="0B2545"/>
                </a:solidFill>
                <a:latin typeface="Georgia Pro Condensed"/>
                <a:sym typeface="Georgia Pro Condensed"/>
              </a:rPr>
              <a:t>décision</a:t>
            </a:r>
            <a:r>
              <a:rPr lang="en-US" sz="3657" spc="-91" dirty="0">
                <a:solidFill>
                  <a:srgbClr val="0B2545"/>
                </a:solidFill>
                <a:latin typeface="Georgia Pro Condensed"/>
                <a:sym typeface="Georgia Pro Condensed"/>
              </a:rPr>
              <a:t> continue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2551109" y="8300894"/>
            <a:ext cx="4691983" cy="5642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lvl="0" algn="ctr">
              <a:lnSpc>
                <a:spcPts val="2169"/>
              </a:lnSpc>
              <a:defRPr sz="1600"/>
            </a:lvl1pPr>
          </a:lstStyle>
          <a:p>
            <a:r>
              <a:rPr lang="fr-FR" sz="1800" dirty="0">
                <a:sym typeface="Helvetica World"/>
              </a:rPr>
              <a:t>Agents/robots réaffectent tâches et chemins à la volée.</a:t>
            </a:r>
            <a:endParaRPr lang="en-US" sz="1800" dirty="0">
              <a:sym typeface="Helvetica World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2551109" y="3176981"/>
            <a:ext cx="4691983" cy="10295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lvl="0" indent="0" algn="ctr">
              <a:lnSpc>
                <a:spcPts val="4023"/>
              </a:lnSpc>
              <a:spcBef>
                <a:spcPct val="0"/>
              </a:spcBef>
              <a:defRPr sz="3657" spc="-91">
                <a:solidFill>
                  <a:srgbClr val="0B2545"/>
                </a:solidFill>
                <a:latin typeface="Georgia Pro Condensed"/>
              </a:defRPr>
            </a:lvl1pPr>
          </a:lstStyle>
          <a:p>
            <a:r>
              <a:rPr lang="en-GB" dirty="0" err="1"/>
              <a:t>Exécution</a:t>
            </a:r>
            <a:r>
              <a:rPr lang="en-GB" dirty="0"/>
              <a:t> locale </a:t>
            </a:r>
            <a:r>
              <a:rPr lang="en-GB" dirty="0" err="1"/>
              <a:t>distribuée</a:t>
            </a:r>
            <a:endParaRPr lang="en-US" dirty="0">
              <a:sym typeface="Georgia Pro Condensed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678473" y="445944"/>
            <a:ext cx="16954500" cy="10259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000"/>
              </a:lnSpc>
            </a:pPr>
            <a:r>
              <a:rPr lang="en-US" sz="8000" spc="-200" dirty="0">
                <a:solidFill>
                  <a:srgbClr val="FFFFFF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Objectif &amp; contribution</a:t>
            </a:r>
          </a:p>
        </p:txBody>
      </p:sp>
      <p:sp>
        <p:nvSpPr>
          <p:cNvPr id="24" name="TextBox 12">
            <a:extLst>
              <a:ext uri="{FF2B5EF4-FFF2-40B4-BE49-F238E27FC236}">
                <a16:creationId xmlns:a16="http://schemas.microsoft.com/office/drawing/2014/main" id="{FDA22A7D-FB5B-75BB-ABB2-563B52F21FBA}"/>
              </a:ext>
            </a:extLst>
          </p:cNvPr>
          <p:cNvSpPr txBox="1"/>
          <p:nvPr/>
        </p:nvSpPr>
        <p:spPr>
          <a:xfrm>
            <a:off x="3725044" y="1624146"/>
            <a:ext cx="10861358" cy="3847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00"/>
              </a:lnSpc>
              <a:spcBef>
                <a:spcPct val="0"/>
              </a:spcBef>
            </a:pPr>
            <a:r>
              <a:rPr lang="fr-FR" sz="2500" b="1" spc="-37" dirty="0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Vers des processus </a:t>
            </a:r>
            <a:r>
              <a:rPr lang="fr-FR" sz="2500" b="1" spc="-37" dirty="0" err="1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auto-organisés</a:t>
            </a:r>
            <a:r>
              <a:rPr lang="fr-FR" sz="2500" b="1" spc="-37" dirty="0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 et adaptatifs en temps réel</a:t>
            </a:r>
            <a:endParaRPr lang="en-US" sz="2500" b="1" spc="-37" dirty="0">
              <a:solidFill>
                <a:srgbClr val="FFFFFF"/>
              </a:solidFill>
              <a:latin typeface="Helvetica World Bold"/>
              <a:ea typeface="Helvetica World Bold"/>
              <a:cs typeface="Helvetica World Bold"/>
              <a:sym typeface="Helvetica World Bold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  <p:bldP spid="20" grpId="0"/>
      <p:bldP spid="21" grpId="0"/>
      <p:bldP spid="2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25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/>
          <p:cNvSpPr txBox="1"/>
          <p:nvPr/>
        </p:nvSpPr>
        <p:spPr>
          <a:xfrm>
            <a:off x="1066800" y="342900"/>
            <a:ext cx="16524200" cy="22570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800"/>
              </a:lnSpc>
            </a:pPr>
            <a:r>
              <a:rPr lang="fr-FR" sz="8000" spc="-240" dirty="0">
                <a:solidFill>
                  <a:srgbClr val="FFFFFF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Architecture hybride proposée</a:t>
            </a:r>
            <a:endParaRPr lang="en-US" sz="8000" spc="-240" dirty="0">
              <a:solidFill>
                <a:srgbClr val="FFFFFF"/>
              </a:solidFill>
              <a:latin typeface="Georgia Pro Condensed"/>
              <a:ea typeface="Georgia Pro Condensed"/>
              <a:cs typeface="Georgia Pro Condensed"/>
              <a:sym typeface="Georgia Pro Condensed"/>
            </a:endParaRPr>
          </a:p>
        </p:txBody>
      </p:sp>
      <p:sp>
        <p:nvSpPr>
          <p:cNvPr id="31" name="Flèche : courbe vers la droite 30">
            <a:extLst>
              <a:ext uri="{FF2B5EF4-FFF2-40B4-BE49-F238E27FC236}">
                <a16:creationId xmlns:a16="http://schemas.microsoft.com/office/drawing/2014/main" id="{BC667854-B871-AE16-04CD-EF0AC4883C1D}"/>
              </a:ext>
            </a:extLst>
          </p:cNvPr>
          <p:cNvSpPr/>
          <p:nvPr/>
        </p:nvSpPr>
        <p:spPr>
          <a:xfrm>
            <a:off x="3505200" y="2857500"/>
            <a:ext cx="1981200" cy="5257800"/>
          </a:xfrm>
          <a:prstGeom prst="curvedRightArrow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Les retours d'information et les indicateurs de performance orientent les cycles suivants</a:t>
            </a:r>
            <a:endParaRPr lang="en-GB" sz="1400" dirty="0">
              <a:solidFill>
                <a:schemeClr val="tx1"/>
              </a:solidFill>
            </a:endParaRPr>
          </a:p>
        </p:txBody>
      </p:sp>
      <p:sp>
        <p:nvSpPr>
          <p:cNvPr id="17" name="TextBox 8"/>
          <p:cNvSpPr txBox="1"/>
          <p:nvPr/>
        </p:nvSpPr>
        <p:spPr>
          <a:xfrm>
            <a:off x="609600" y="8388299"/>
            <a:ext cx="4267200" cy="11247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000"/>
              </a:lnSpc>
              <a:spcBef>
                <a:spcPct val="0"/>
              </a:spcBef>
            </a:pPr>
            <a:r>
              <a:rPr lang="fr-FR" sz="2400" spc="-37" dirty="0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Process Mining + </a:t>
            </a:r>
            <a:r>
              <a:rPr lang="fr-FR" sz="2400" spc="-37" dirty="0" err="1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Reinforcement</a:t>
            </a:r>
            <a:r>
              <a:rPr lang="fr-FR" sz="2400" spc="-37" dirty="0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 Learning + Automatisation décentralisée</a:t>
            </a:r>
            <a:endParaRPr lang="en-US" sz="2400" spc="-37" dirty="0">
              <a:solidFill>
                <a:srgbClr val="FFFFFF"/>
              </a:solidFill>
              <a:latin typeface="Helvetica World Bold"/>
              <a:ea typeface="Helvetica World Bold"/>
              <a:cs typeface="Helvetica World Bold"/>
              <a:sym typeface="Helvetica World Bold"/>
            </a:endParaRPr>
          </a:p>
        </p:txBody>
      </p:sp>
      <p:graphicFrame>
        <p:nvGraphicFramePr>
          <p:cNvPr id="16" name="Diagramme 15">
            <a:extLst>
              <a:ext uri="{FF2B5EF4-FFF2-40B4-BE49-F238E27FC236}">
                <a16:creationId xmlns:a16="http://schemas.microsoft.com/office/drawing/2014/main" id="{E099D3E3-6C57-817F-636D-45D6A10D0D6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93797364"/>
              </p:ext>
            </p:extLst>
          </p:nvPr>
        </p:nvGraphicFramePr>
        <p:xfrm>
          <a:off x="5486400" y="2171700"/>
          <a:ext cx="12573000" cy="7543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5" name="Triangle isocèle 34">
            <a:extLst>
              <a:ext uri="{FF2B5EF4-FFF2-40B4-BE49-F238E27FC236}">
                <a16:creationId xmlns:a16="http://schemas.microsoft.com/office/drawing/2014/main" id="{44BF7EE4-AC55-78DC-8E62-BA78E4033BE5}"/>
              </a:ext>
            </a:extLst>
          </p:cNvPr>
          <p:cNvSpPr/>
          <p:nvPr/>
        </p:nvSpPr>
        <p:spPr>
          <a:xfrm rot="5400000">
            <a:off x="4778117" y="2851764"/>
            <a:ext cx="990598" cy="486927"/>
          </a:xfrm>
          <a:prstGeom prst="triangle">
            <a:avLst>
              <a:gd name="adj" fmla="val 58462"/>
            </a:avLst>
          </a:prstGeom>
          <a:noFill/>
          <a:ln>
            <a:solidFill>
              <a:schemeClr val="bg1"/>
            </a:solidFill>
            <a:prstDash val="lgDashDot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1288433-D06A-2AFA-7DD1-2846B7A90C71}"/>
              </a:ext>
            </a:extLst>
          </p:cNvPr>
          <p:cNvSpPr/>
          <p:nvPr/>
        </p:nvSpPr>
        <p:spPr>
          <a:xfrm rot="20776804">
            <a:off x="5298776" y="2832968"/>
            <a:ext cx="164549" cy="61939"/>
          </a:xfrm>
          <a:prstGeom prst="rect">
            <a:avLst/>
          </a:prstGeom>
          <a:solidFill>
            <a:srgbClr val="0B25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62AFC2A-53C9-F465-2E44-69808FD2F3CC}"/>
              </a:ext>
            </a:extLst>
          </p:cNvPr>
          <p:cNvSpPr/>
          <p:nvPr/>
        </p:nvSpPr>
        <p:spPr>
          <a:xfrm rot="21225793">
            <a:off x="5349757" y="3340966"/>
            <a:ext cx="115846" cy="56394"/>
          </a:xfrm>
          <a:prstGeom prst="rect">
            <a:avLst/>
          </a:prstGeom>
          <a:solidFill>
            <a:srgbClr val="0B25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Graphic spid="16" grpId="0">
        <p:bldAsOne/>
      </p:bldGraphic>
      <p:bldP spid="3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25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0" y="0"/>
            <a:ext cx="7858125" cy="10287000"/>
            <a:chOff x="0" y="0"/>
            <a:chExt cx="2069630" cy="270933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069630" cy="2709333"/>
            </a:xfrm>
            <a:custGeom>
              <a:avLst/>
              <a:gdLst/>
              <a:ahLst/>
              <a:cxnLst/>
              <a:rect l="l" t="t" r="r" b="b"/>
              <a:pathLst>
                <a:path w="2069630" h="2709333">
                  <a:moveTo>
                    <a:pt x="0" y="0"/>
                  </a:moveTo>
                  <a:lnTo>
                    <a:pt x="2069630" y="0"/>
                  </a:lnTo>
                  <a:lnTo>
                    <a:pt x="206963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2069630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666750" y="733425"/>
            <a:ext cx="6724650" cy="33855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8800"/>
              </a:lnSpc>
            </a:pPr>
            <a:r>
              <a:rPr lang="en-US" sz="8000" spc="-240" dirty="0">
                <a:solidFill>
                  <a:srgbClr val="4A90E2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Boucle </a:t>
            </a:r>
            <a:r>
              <a:rPr lang="en-US" sz="8000" spc="-240" dirty="0" err="1">
                <a:solidFill>
                  <a:srgbClr val="4A90E2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d’adaptation</a:t>
            </a:r>
            <a:r>
              <a:rPr lang="en-US" sz="8000" spc="-240" dirty="0">
                <a:solidFill>
                  <a:srgbClr val="4A90E2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 (</a:t>
            </a:r>
            <a:r>
              <a:rPr lang="en-US" sz="8000" spc="-240" dirty="0" err="1">
                <a:solidFill>
                  <a:srgbClr val="4A90E2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vue</a:t>
            </a:r>
            <a:r>
              <a:rPr lang="en-US" sz="8000" spc="-240" dirty="0">
                <a:solidFill>
                  <a:srgbClr val="4A90E2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 </a:t>
            </a:r>
            <a:r>
              <a:rPr lang="en-US" sz="8000" spc="-240" dirty="0" err="1">
                <a:solidFill>
                  <a:srgbClr val="4A90E2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opérationnelle</a:t>
            </a:r>
            <a:r>
              <a:rPr lang="en-US" sz="8000" spc="-240" dirty="0">
                <a:solidFill>
                  <a:srgbClr val="4A90E2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)</a:t>
            </a:r>
          </a:p>
        </p:txBody>
      </p:sp>
      <p:sp>
        <p:nvSpPr>
          <p:cNvPr id="11" name="Freeform 11"/>
          <p:cNvSpPr/>
          <p:nvPr/>
        </p:nvSpPr>
        <p:spPr>
          <a:xfrm>
            <a:off x="708153" y="7606302"/>
            <a:ext cx="2112604" cy="1859092"/>
          </a:xfrm>
          <a:custGeom>
            <a:avLst/>
            <a:gdLst/>
            <a:ahLst/>
            <a:cxnLst/>
            <a:rect l="l" t="t" r="r" b="b"/>
            <a:pathLst>
              <a:path w="2112604" h="1859092">
                <a:moveTo>
                  <a:pt x="0" y="0"/>
                </a:moveTo>
                <a:lnTo>
                  <a:pt x="2112604" y="0"/>
                </a:lnTo>
                <a:lnTo>
                  <a:pt x="2112604" y="1859092"/>
                </a:lnTo>
                <a:lnTo>
                  <a:pt x="0" y="18590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BE75B2A0-5DFE-6F36-5B64-E03D35DD7534}"/>
              </a:ext>
            </a:extLst>
          </p:cNvPr>
          <p:cNvSpPr txBox="1"/>
          <p:nvPr/>
        </p:nvSpPr>
        <p:spPr>
          <a:xfrm>
            <a:off x="719876" y="4380980"/>
            <a:ext cx="928467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spc="-37" dirty="0">
                <a:solidFill>
                  <a:srgbClr val="091929"/>
                </a:solidFill>
                <a:latin typeface="Helvetica World Bold"/>
                <a:ea typeface="Helvetica World Bold"/>
                <a:cs typeface="Helvetica World Bold"/>
              </a:rPr>
              <a:t>Boucle d’adaptation en continu (runtime)</a:t>
            </a:r>
            <a:endParaRPr lang="en-GB" sz="2400" spc="-37" dirty="0">
              <a:solidFill>
                <a:srgbClr val="091929"/>
              </a:solidFill>
              <a:latin typeface="Helvetica World Bold"/>
              <a:ea typeface="Helvetica World Bold"/>
              <a:cs typeface="Helvetica World Bold"/>
            </a:endParaRPr>
          </a:p>
        </p:txBody>
      </p:sp>
      <p:graphicFrame>
        <p:nvGraphicFramePr>
          <p:cNvPr id="14" name="Diagramme 13">
            <a:extLst>
              <a:ext uri="{FF2B5EF4-FFF2-40B4-BE49-F238E27FC236}">
                <a16:creationId xmlns:a16="http://schemas.microsoft.com/office/drawing/2014/main" id="{FD4096C1-A793-0A63-C646-E3899F1E645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6267949"/>
              </p:ext>
            </p:extLst>
          </p:nvPr>
        </p:nvGraphicFramePr>
        <p:xfrm>
          <a:off x="7239000" y="717003"/>
          <a:ext cx="12344400" cy="87083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16" name="ZoneTexte 15">
            <a:extLst>
              <a:ext uri="{FF2B5EF4-FFF2-40B4-BE49-F238E27FC236}">
                <a16:creationId xmlns:a16="http://schemas.microsoft.com/office/drawing/2014/main" id="{A8B7FCC4-D5EA-C11F-F476-3518794DDFA6}"/>
              </a:ext>
            </a:extLst>
          </p:cNvPr>
          <p:cNvSpPr txBox="1"/>
          <p:nvPr/>
        </p:nvSpPr>
        <p:spPr>
          <a:xfrm>
            <a:off x="8305800" y="9879568"/>
            <a:ext cx="97946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monitor → </a:t>
            </a:r>
            <a:r>
              <a:rPr lang="en-GB" dirty="0" err="1">
                <a:solidFill>
                  <a:schemeClr val="bg1"/>
                </a:solidFill>
              </a:rPr>
              <a:t>analyze</a:t>
            </a:r>
            <a:r>
              <a:rPr lang="en-GB" dirty="0">
                <a:solidFill>
                  <a:schemeClr val="bg1"/>
                </a:solidFill>
              </a:rPr>
              <a:t> → decide → act → feedback (minimal human intervention)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4" grpId="0">
        <p:bldAsOne/>
      </p:bldGraphic>
      <p:bldP spid="1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254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743FFCB-4184-C87F-75D2-362514C32B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1F72DC9F-A630-C2EF-B0AB-50A56DC0E4FA}"/>
              </a:ext>
            </a:extLst>
          </p:cNvPr>
          <p:cNvGrpSpPr/>
          <p:nvPr/>
        </p:nvGrpSpPr>
        <p:grpSpPr>
          <a:xfrm>
            <a:off x="0" y="-144661"/>
            <a:ext cx="18288000" cy="2468761"/>
            <a:chOff x="0" y="-38100"/>
            <a:chExt cx="4816593" cy="68533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B85853E0-FC5D-DFF4-3E5F-44530AF7D574}"/>
                </a:ext>
              </a:extLst>
            </p:cNvPr>
            <p:cNvSpPr/>
            <p:nvPr/>
          </p:nvSpPr>
          <p:spPr>
            <a:xfrm>
              <a:off x="0" y="0"/>
              <a:ext cx="4816592" cy="647230"/>
            </a:xfrm>
            <a:custGeom>
              <a:avLst/>
              <a:gdLst/>
              <a:ahLst/>
              <a:cxnLst/>
              <a:rect l="l" t="t" r="r" b="b"/>
              <a:pathLst>
                <a:path w="4816592" h="647230">
                  <a:moveTo>
                    <a:pt x="0" y="0"/>
                  </a:moveTo>
                  <a:lnTo>
                    <a:pt x="4816592" y="0"/>
                  </a:lnTo>
                  <a:lnTo>
                    <a:pt x="4816592" y="647230"/>
                  </a:lnTo>
                  <a:lnTo>
                    <a:pt x="0" y="64723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E5DB0169-7AAE-4CAB-DCC8-76F79CD49BC5}"/>
                </a:ext>
              </a:extLst>
            </p:cNvPr>
            <p:cNvSpPr txBox="1"/>
            <p:nvPr/>
          </p:nvSpPr>
          <p:spPr>
            <a:xfrm>
              <a:off x="0" y="-38100"/>
              <a:ext cx="4816593" cy="6853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9" name="TextBox 9">
            <a:extLst>
              <a:ext uri="{FF2B5EF4-FFF2-40B4-BE49-F238E27FC236}">
                <a16:creationId xmlns:a16="http://schemas.microsoft.com/office/drawing/2014/main" id="{88442CAC-5257-DC79-03B4-98B15A8A8361}"/>
              </a:ext>
            </a:extLst>
          </p:cNvPr>
          <p:cNvSpPr txBox="1"/>
          <p:nvPr/>
        </p:nvSpPr>
        <p:spPr>
          <a:xfrm>
            <a:off x="666750" y="419100"/>
            <a:ext cx="16954500" cy="10259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000"/>
              </a:lnSpc>
            </a:pPr>
            <a:r>
              <a:rPr lang="en-US" sz="8000" spc="-240" dirty="0" err="1">
                <a:solidFill>
                  <a:srgbClr val="4A90E2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Scénario</a:t>
            </a:r>
            <a:r>
              <a:rPr lang="en-US" sz="8000" spc="-240" dirty="0">
                <a:solidFill>
                  <a:srgbClr val="4A90E2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 de validation (entrepôt)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AD5293C9-22CB-D887-D511-46CE0F099D2B}"/>
              </a:ext>
            </a:extLst>
          </p:cNvPr>
          <p:cNvSpPr txBox="1"/>
          <p:nvPr/>
        </p:nvSpPr>
        <p:spPr>
          <a:xfrm>
            <a:off x="666750" y="1589683"/>
            <a:ext cx="928467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spc="-37" dirty="0">
                <a:solidFill>
                  <a:srgbClr val="091929"/>
                </a:solidFill>
                <a:latin typeface="Helvetica World Bold"/>
                <a:ea typeface="Helvetica World Bold"/>
                <a:cs typeface="Helvetica World Bold"/>
              </a:rPr>
              <a:t>Réaffectation dynamique des robots/opérateurs selon la charge</a:t>
            </a:r>
            <a:endParaRPr lang="en-GB" sz="2400" spc="-37" dirty="0">
              <a:solidFill>
                <a:srgbClr val="091929"/>
              </a:solidFill>
              <a:latin typeface="Helvetica World Bold"/>
              <a:ea typeface="Helvetica World Bold"/>
              <a:cs typeface="Helvetica World Bold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47781B7-E45F-8D1F-10D4-83C494A4B7C3}"/>
              </a:ext>
            </a:extLst>
          </p:cNvPr>
          <p:cNvSpPr/>
          <p:nvPr/>
        </p:nvSpPr>
        <p:spPr>
          <a:xfrm>
            <a:off x="7810498" y="4457700"/>
            <a:ext cx="2667000" cy="2819400"/>
          </a:xfrm>
          <a:prstGeom prst="rect">
            <a:avLst/>
          </a:prstGeom>
          <a:solidFill>
            <a:srgbClr val="C1E5E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2072DA8-8E1A-C136-750A-501A207E3BD8}"/>
              </a:ext>
            </a:extLst>
          </p:cNvPr>
          <p:cNvSpPr/>
          <p:nvPr/>
        </p:nvSpPr>
        <p:spPr>
          <a:xfrm>
            <a:off x="2743200" y="4457700"/>
            <a:ext cx="2667000" cy="2819400"/>
          </a:xfrm>
          <a:prstGeom prst="rect">
            <a:avLst/>
          </a:prstGeom>
          <a:solidFill>
            <a:srgbClr val="E3F2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FFC3C6A-D38A-2F52-CC1F-A8223D543D7A}"/>
              </a:ext>
            </a:extLst>
          </p:cNvPr>
          <p:cNvSpPr/>
          <p:nvPr/>
        </p:nvSpPr>
        <p:spPr>
          <a:xfrm>
            <a:off x="13563600" y="4457700"/>
            <a:ext cx="2667000" cy="2819400"/>
          </a:xfrm>
          <a:prstGeom prst="rect">
            <a:avLst/>
          </a:prstGeom>
          <a:solidFill>
            <a:srgbClr val="FFF8E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63221384-E2FF-E4D1-EB21-AD48F5EB40EE}"/>
              </a:ext>
            </a:extLst>
          </p:cNvPr>
          <p:cNvSpPr txBox="1"/>
          <p:nvPr/>
        </p:nvSpPr>
        <p:spPr>
          <a:xfrm>
            <a:off x="3246120" y="4642366"/>
            <a:ext cx="1600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>
                <a:solidFill>
                  <a:srgbClr val="091929"/>
                </a:solidFill>
              </a:rPr>
              <a:t>Zone A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9000C573-D9C5-3705-8618-CDD35CD65C10}"/>
              </a:ext>
            </a:extLst>
          </p:cNvPr>
          <p:cNvSpPr txBox="1"/>
          <p:nvPr/>
        </p:nvSpPr>
        <p:spPr>
          <a:xfrm>
            <a:off x="8343898" y="4642366"/>
            <a:ext cx="1600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>
                <a:solidFill>
                  <a:srgbClr val="091929"/>
                </a:solidFill>
              </a:rPr>
              <a:t>Zone B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FC78890E-30C4-6638-E14F-2FA656DD1C8C}"/>
              </a:ext>
            </a:extLst>
          </p:cNvPr>
          <p:cNvSpPr txBox="1"/>
          <p:nvPr/>
        </p:nvSpPr>
        <p:spPr>
          <a:xfrm>
            <a:off x="14097000" y="4642366"/>
            <a:ext cx="1600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>
                <a:solidFill>
                  <a:srgbClr val="091929"/>
                </a:solidFill>
              </a:rPr>
              <a:t>Zone C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D6B26DBD-A49B-87C0-C065-0E05ECF65379}"/>
              </a:ext>
            </a:extLst>
          </p:cNvPr>
          <p:cNvSpPr txBox="1"/>
          <p:nvPr/>
        </p:nvSpPr>
        <p:spPr>
          <a:xfrm>
            <a:off x="2006990" y="5845925"/>
            <a:ext cx="1371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0B0F0"/>
                </a:solidFill>
              </a:rPr>
              <a:t>Queue A : 4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DD5BB868-35F1-AB84-1E5C-79892B94D7F5}"/>
              </a:ext>
            </a:extLst>
          </p:cNvPr>
          <p:cNvSpPr txBox="1"/>
          <p:nvPr/>
        </p:nvSpPr>
        <p:spPr>
          <a:xfrm>
            <a:off x="7936233" y="5741670"/>
            <a:ext cx="1371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0B0F0"/>
                </a:solidFill>
              </a:rPr>
              <a:t>Queue B : 9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AB4704A7-011B-9C29-6358-6A32E4814286}"/>
              </a:ext>
            </a:extLst>
          </p:cNvPr>
          <p:cNvSpPr txBox="1"/>
          <p:nvPr/>
        </p:nvSpPr>
        <p:spPr>
          <a:xfrm>
            <a:off x="13003531" y="5726723"/>
            <a:ext cx="1371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0B0F0"/>
                </a:solidFill>
              </a:rPr>
              <a:t>Queue C : 3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D09076E-EE12-B666-CEAF-5008071CFECC}"/>
              </a:ext>
            </a:extLst>
          </p:cNvPr>
          <p:cNvSpPr/>
          <p:nvPr/>
        </p:nvSpPr>
        <p:spPr>
          <a:xfrm>
            <a:off x="3048000" y="6198632"/>
            <a:ext cx="762000" cy="468868"/>
          </a:xfrm>
          <a:prstGeom prst="rect">
            <a:avLst/>
          </a:prstGeom>
          <a:solidFill>
            <a:srgbClr val="ECEFF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rgbClr val="0C1C2C"/>
                </a:solidFill>
              </a:rPr>
              <a:t>Poste A1</a:t>
            </a:r>
            <a:endParaRPr lang="en-GB" sz="1200" b="1" dirty="0">
              <a:solidFill>
                <a:srgbClr val="0C1C2C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9D70CDE-DFCA-4992-F5E6-56A591E073BE}"/>
              </a:ext>
            </a:extLst>
          </p:cNvPr>
          <p:cNvSpPr/>
          <p:nvPr/>
        </p:nvSpPr>
        <p:spPr>
          <a:xfrm>
            <a:off x="4248149" y="6198632"/>
            <a:ext cx="762000" cy="468868"/>
          </a:xfrm>
          <a:prstGeom prst="rect">
            <a:avLst/>
          </a:prstGeom>
          <a:solidFill>
            <a:srgbClr val="ECEFF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rgbClr val="0C1C2C"/>
                </a:solidFill>
              </a:rPr>
              <a:t>Poste A2</a:t>
            </a:r>
            <a:endParaRPr lang="en-GB" sz="1200" b="1" dirty="0">
              <a:solidFill>
                <a:srgbClr val="0C1C2C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5C4D609-D73D-77B9-9E49-738B9CED75BA}"/>
              </a:ext>
            </a:extLst>
          </p:cNvPr>
          <p:cNvSpPr/>
          <p:nvPr/>
        </p:nvSpPr>
        <p:spPr>
          <a:xfrm>
            <a:off x="8250554" y="6210300"/>
            <a:ext cx="762000" cy="468868"/>
          </a:xfrm>
          <a:prstGeom prst="rect">
            <a:avLst/>
          </a:prstGeom>
          <a:solidFill>
            <a:srgbClr val="ECEFF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rgbClr val="0C1C2C"/>
                </a:solidFill>
              </a:rPr>
              <a:t>Poste B1</a:t>
            </a:r>
            <a:endParaRPr lang="en-GB" sz="1200" b="1" dirty="0">
              <a:solidFill>
                <a:srgbClr val="0C1C2C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9B0D8C4-13BC-D900-0C86-7F4D01D1E3B8}"/>
              </a:ext>
            </a:extLst>
          </p:cNvPr>
          <p:cNvSpPr/>
          <p:nvPr/>
        </p:nvSpPr>
        <p:spPr>
          <a:xfrm>
            <a:off x="9450703" y="6210300"/>
            <a:ext cx="762000" cy="468868"/>
          </a:xfrm>
          <a:prstGeom prst="rect">
            <a:avLst/>
          </a:prstGeom>
          <a:solidFill>
            <a:srgbClr val="ECEFF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rgbClr val="0C1C2C"/>
                </a:solidFill>
              </a:rPr>
              <a:t>Poste B2</a:t>
            </a:r>
            <a:endParaRPr lang="en-GB" sz="1200" b="1" dirty="0">
              <a:solidFill>
                <a:srgbClr val="0C1C2C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B71B2D5-BED4-9347-9894-1562EDCA16E5}"/>
              </a:ext>
            </a:extLst>
          </p:cNvPr>
          <p:cNvSpPr/>
          <p:nvPr/>
        </p:nvSpPr>
        <p:spPr>
          <a:xfrm>
            <a:off x="14032231" y="6198632"/>
            <a:ext cx="762000" cy="468868"/>
          </a:xfrm>
          <a:prstGeom prst="rect">
            <a:avLst/>
          </a:prstGeom>
          <a:solidFill>
            <a:srgbClr val="ECEFF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rgbClr val="0C1C2C"/>
                </a:solidFill>
              </a:rPr>
              <a:t>Poste C1</a:t>
            </a:r>
            <a:endParaRPr lang="en-GB" sz="1200" b="1" dirty="0">
              <a:solidFill>
                <a:srgbClr val="0C1C2C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12632AA-38DE-384B-7BA3-E0813DEC2151}"/>
              </a:ext>
            </a:extLst>
          </p:cNvPr>
          <p:cNvSpPr/>
          <p:nvPr/>
        </p:nvSpPr>
        <p:spPr>
          <a:xfrm>
            <a:off x="15232380" y="6198632"/>
            <a:ext cx="762000" cy="468868"/>
          </a:xfrm>
          <a:prstGeom prst="rect">
            <a:avLst/>
          </a:prstGeom>
          <a:solidFill>
            <a:srgbClr val="ECEFF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rgbClr val="0C1C2C"/>
                </a:solidFill>
              </a:rPr>
              <a:t>Poste C2</a:t>
            </a:r>
            <a:endParaRPr lang="en-GB" sz="1200" b="1" dirty="0">
              <a:solidFill>
                <a:srgbClr val="0C1C2C"/>
              </a:solidFill>
            </a:endParaRPr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2BFAE301-B951-1BB5-3D78-400C9F54555E}"/>
              </a:ext>
            </a:extLst>
          </p:cNvPr>
          <p:cNvSpPr/>
          <p:nvPr/>
        </p:nvSpPr>
        <p:spPr>
          <a:xfrm>
            <a:off x="3009898" y="5261094"/>
            <a:ext cx="457200" cy="4572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b="1" dirty="0"/>
              <a:t>R1</a:t>
            </a:r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01676C2E-D7BE-8D52-0F46-E14414C60D8B}"/>
              </a:ext>
            </a:extLst>
          </p:cNvPr>
          <p:cNvSpPr/>
          <p:nvPr/>
        </p:nvSpPr>
        <p:spPr>
          <a:xfrm>
            <a:off x="14565631" y="5589032"/>
            <a:ext cx="457200" cy="4572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b="1" dirty="0"/>
              <a:t>R2</a:t>
            </a:r>
          </a:p>
        </p:txBody>
      </p:sp>
      <p:sp>
        <p:nvSpPr>
          <p:cNvPr id="32" name="Flèche : courbe vers le bas 31">
            <a:extLst>
              <a:ext uri="{FF2B5EF4-FFF2-40B4-BE49-F238E27FC236}">
                <a16:creationId xmlns:a16="http://schemas.microsoft.com/office/drawing/2014/main" id="{A90BAC00-DAF9-0457-AE79-F9DDF9F303BD}"/>
              </a:ext>
            </a:extLst>
          </p:cNvPr>
          <p:cNvSpPr/>
          <p:nvPr/>
        </p:nvSpPr>
        <p:spPr>
          <a:xfrm>
            <a:off x="3413759" y="4950220"/>
            <a:ext cx="4805695" cy="485419"/>
          </a:xfrm>
          <a:custGeom>
            <a:avLst/>
            <a:gdLst>
              <a:gd name="connsiteX0" fmla="*/ 4805695 w 4897754"/>
              <a:gd name="connsiteY0" fmla="*/ 480338 h 480338"/>
              <a:gd name="connsiteX1" fmla="*/ 4618008 w 4897754"/>
              <a:gd name="connsiteY1" fmla="*/ 345449 h 480338"/>
              <a:gd name="connsiteX2" fmla="*/ 4657311 w 4897754"/>
              <a:gd name="connsiteY2" fmla="*/ 345449 h 480338"/>
              <a:gd name="connsiteX3" fmla="*/ 2376469 w 4897754"/>
              <a:gd name="connsiteY3" fmla="*/ -1 h 480338"/>
              <a:gd name="connsiteX4" fmla="*/ 2481981 w 4897754"/>
              <a:gd name="connsiteY4" fmla="*/ 0 h 480338"/>
              <a:gd name="connsiteX5" fmla="*/ 4762823 w 4897754"/>
              <a:gd name="connsiteY5" fmla="*/ 345450 h 480338"/>
              <a:gd name="connsiteX6" fmla="*/ 4802126 w 4897754"/>
              <a:gd name="connsiteY6" fmla="*/ 345449 h 480338"/>
              <a:gd name="connsiteX7" fmla="*/ 4805695 w 4897754"/>
              <a:gd name="connsiteY7" fmla="*/ 480338 h 480338"/>
              <a:gd name="connsiteX0" fmla="*/ 2429225 w 4897754"/>
              <a:gd name="connsiteY0" fmla="*/ 118 h 480338"/>
              <a:gd name="connsiteX1" fmla="*/ 105510 w 4897754"/>
              <a:gd name="connsiteY1" fmla="*/ 480338 h 480338"/>
              <a:gd name="connsiteX2" fmla="*/ 0 w 4897754"/>
              <a:gd name="connsiteY2" fmla="*/ 480338 h 480338"/>
              <a:gd name="connsiteX3" fmla="*/ 1952903 w 4897754"/>
              <a:gd name="connsiteY3" fmla="*/ 7691 h 480338"/>
              <a:gd name="connsiteX4" fmla="*/ 2429225 w 4897754"/>
              <a:gd name="connsiteY4" fmla="*/ 118 h 480338"/>
              <a:gd name="connsiteX0" fmla="*/ 2429225 w 4897754"/>
              <a:gd name="connsiteY0" fmla="*/ 118 h 480338"/>
              <a:gd name="connsiteX1" fmla="*/ 105510 w 4897754"/>
              <a:gd name="connsiteY1" fmla="*/ 480338 h 480338"/>
              <a:gd name="connsiteX2" fmla="*/ 0 w 4897754"/>
              <a:gd name="connsiteY2" fmla="*/ 480338 h 480338"/>
              <a:gd name="connsiteX3" fmla="*/ 2376470 w 4897754"/>
              <a:gd name="connsiteY3" fmla="*/ 0 h 480338"/>
              <a:gd name="connsiteX4" fmla="*/ 2481981 w 4897754"/>
              <a:gd name="connsiteY4" fmla="*/ 0 h 480338"/>
              <a:gd name="connsiteX5" fmla="*/ 4762823 w 4897754"/>
              <a:gd name="connsiteY5" fmla="*/ 345450 h 480338"/>
              <a:gd name="connsiteX6" fmla="*/ 4802126 w 4897754"/>
              <a:gd name="connsiteY6" fmla="*/ 345449 h 480338"/>
              <a:gd name="connsiteX7" fmla="*/ 4805695 w 4897754"/>
              <a:gd name="connsiteY7" fmla="*/ 480338 h 480338"/>
              <a:gd name="connsiteX8" fmla="*/ 4618008 w 4897754"/>
              <a:gd name="connsiteY8" fmla="*/ 345449 h 480338"/>
              <a:gd name="connsiteX9" fmla="*/ 4657311 w 4897754"/>
              <a:gd name="connsiteY9" fmla="*/ 345449 h 480338"/>
              <a:gd name="connsiteX10" fmla="*/ 2376469 w 4897754"/>
              <a:gd name="connsiteY10" fmla="*/ -1 h 480338"/>
              <a:gd name="connsiteX0" fmla="*/ 4805695 w 4805695"/>
              <a:gd name="connsiteY0" fmla="*/ 480339 h 480339"/>
              <a:gd name="connsiteX1" fmla="*/ 4618008 w 4805695"/>
              <a:gd name="connsiteY1" fmla="*/ 345450 h 480339"/>
              <a:gd name="connsiteX2" fmla="*/ 4657311 w 4805695"/>
              <a:gd name="connsiteY2" fmla="*/ 345450 h 480339"/>
              <a:gd name="connsiteX3" fmla="*/ 2376469 w 4805695"/>
              <a:gd name="connsiteY3" fmla="*/ 0 h 480339"/>
              <a:gd name="connsiteX4" fmla="*/ 2481981 w 4805695"/>
              <a:gd name="connsiteY4" fmla="*/ 1 h 480339"/>
              <a:gd name="connsiteX5" fmla="*/ 4762823 w 4805695"/>
              <a:gd name="connsiteY5" fmla="*/ 345451 h 480339"/>
              <a:gd name="connsiteX6" fmla="*/ 4802126 w 4805695"/>
              <a:gd name="connsiteY6" fmla="*/ 345450 h 480339"/>
              <a:gd name="connsiteX7" fmla="*/ 4805695 w 4805695"/>
              <a:gd name="connsiteY7" fmla="*/ 480339 h 480339"/>
              <a:gd name="connsiteX0" fmla="*/ 2429225 w 4805695"/>
              <a:gd name="connsiteY0" fmla="*/ 119 h 480339"/>
              <a:gd name="connsiteX1" fmla="*/ 105510 w 4805695"/>
              <a:gd name="connsiteY1" fmla="*/ 480339 h 480339"/>
              <a:gd name="connsiteX2" fmla="*/ 0 w 4805695"/>
              <a:gd name="connsiteY2" fmla="*/ 480339 h 480339"/>
              <a:gd name="connsiteX3" fmla="*/ 1952903 w 4805695"/>
              <a:gd name="connsiteY3" fmla="*/ 7692 h 480339"/>
              <a:gd name="connsiteX4" fmla="*/ 2429225 w 4805695"/>
              <a:gd name="connsiteY4" fmla="*/ 119 h 480339"/>
              <a:gd name="connsiteX0" fmla="*/ 2429225 w 4805695"/>
              <a:gd name="connsiteY0" fmla="*/ 119 h 480339"/>
              <a:gd name="connsiteX1" fmla="*/ 75030 w 4805695"/>
              <a:gd name="connsiteY1" fmla="*/ 480339 h 480339"/>
              <a:gd name="connsiteX2" fmla="*/ 0 w 4805695"/>
              <a:gd name="connsiteY2" fmla="*/ 480339 h 480339"/>
              <a:gd name="connsiteX3" fmla="*/ 2376470 w 4805695"/>
              <a:gd name="connsiteY3" fmla="*/ 1 h 480339"/>
              <a:gd name="connsiteX4" fmla="*/ 2481981 w 4805695"/>
              <a:gd name="connsiteY4" fmla="*/ 1 h 480339"/>
              <a:gd name="connsiteX5" fmla="*/ 4762823 w 4805695"/>
              <a:gd name="connsiteY5" fmla="*/ 345451 h 480339"/>
              <a:gd name="connsiteX6" fmla="*/ 4802126 w 4805695"/>
              <a:gd name="connsiteY6" fmla="*/ 345450 h 480339"/>
              <a:gd name="connsiteX7" fmla="*/ 4805695 w 4805695"/>
              <a:gd name="connsiteY7" fmla="*/ 480339 h 480339"/>
              <a:gd name="connsiteX8" fmla="*/ 4618008 w 4805695"/>
              <a:gd name="connsiteY8" fmla="*/ 345450 h 480339"/>
              <a:gd name="connsiteX9" fmla="*/ 4657311 w 4805695"/>
              <a:gd name="connsiteY9" fmla="*/ 345450 h 480339"/>
              <a:gd name="connsiteX10" fmla="*/ 2376469 w 4805695"/>
              <a:gd name="connsiteY10" fmla="*/ 0 h 480339"/>
              <a:gd name="connsiteX0" fmla="*/ 4805695 w 4805695"/>
              <a:gd name="connsiteY0" fmla="*/ 480339 h 485419"/>
              <a:gd name="connsiteX1" fmla="*/ 4618008 w 4805695"/>
              <a:gd name="connsiteY1" fmla="*/ 345450 h 485419"/>
              <a:gd name="connsiteX2" fmla="*/ 4657311 w 4805695"/>
              <a:gd name="connsiteY2" fmla="*/ 345450 h 485419"/>
              <a:gd name="connsiteX3" fmla="*/ 2376469 w 4805695"/>
              <a:gd name="connsiteY3" fmla="*/ 0 h 485419"/>
              <a:gd name="connsiteX4" fmla="*/ 2481981 w 4805695"/>
              <a:gd name="connsiteY4" fmla="*/ 1 h 485419"/>
              <a:gd name="connsiteX5" fmla="*/ 4762823 w 4805695"/>
              <a:gd name="connsiteY5" fmla="*/ 345451 h 485419"/>
              <a:gd name="connsiteX6" fmla="*/ 4802126 w 4805695"/>
              <a:gd name="connsiteY6" fmla="*/ 345450 h 485419"/>
              <a:gd name="connsiteX7" fmla="*/ 4805695 w 4805695"/>
              <a:gd name="connsiteY7" fmla="*/ 480339 h 485419"/>
              <a:gd name="connsiteX0" fmla="*/ 2429225 w 4805695"/>
              <a:gd name="connsiteY0" fmla="*/ 119 h 485419"/>
              <a:gd name="connsiteX1" fmla="*/ 105510 w 4805695"/>
              <a:gd name="connsiteY1" fmla="*/ 480339 h 485419"/>
              <a:gd name="connsiteX2" fmla="*/ 0 w 4805695"/>
              <a:gd name="connsiteY2" fmla="*/ 480339 h 485419"/>
              <a:gd name="connsiteX3" fmla="*/ 1952903 w 4805695"/>
              <a:gd name="connsiteY3" fmla="*/ 7692 h 485419"/>
              <a:gd name="connsiteX4" fmla="*/ 2429225 w 4805695"/>
              <a:gd name="connsiteY4" fmla="*/ 119 h 485419"/>
              <a:gd name="connsiteX0" fmla="*/ 2429225 w 4805695"/>
              <a:gd name="connsiteY0" fmla="*/ 119 h 485419"/>
              <a:gd name="connsiteX1" fmla="*/ 75030 w 4805695"/>
              <a:gd name="connsiteY1" fmla="*/ 480339 h 485419"/>
              <a:gd name="connsiteX2" fmla="*/ 35560 w 4805695"/>
              <a:gd name="connsiteY2" fmla="*/ 485419 h 485419"/>
              <a:gd name="connsiteX3" fmla="*/ 2376470 w 4805695"/>
              <a:gd name="connsiteY3" fmla="*/ 1 h 485419"/>
              <a:gd name="connsiteX4" fmla="*/ 2481981 w 4805695"/>
              <a:gd name="connsiteY4" fmla="*/ 1 h 485419"/>
              <a:gd name="connsiteX5" fmla="*/ 4762823 w 4805695"/>
              <a:gd name="connsiteY5" fmla="*/ 345451 h 485419"/>
              <a:gd name="connsiteX6" fmla="*/ 4802126 w 4805695"/>
              <a:gd name="connsiteY6" fmla="*/ 345450 h 485419"/>
              <a:gd name="connsiteX7" fmla="*/ 4805695 w 4805695"/>
              <a:gd name="connsiteY7" fmla="*/ 480339 h 485419"/>
              <a:gd name="connsiteX8" fmla="*/ 4618008 w 4805695"/>
              <a:gd name="connsiteY8" fmla="*/ 345450 h 485419"/>
              <a:gd name="connsiteX9" fmla="*/ 4657311 w 4805695"/>
              <a:gd name="connsiteY9" fmla="*/ 345450 h 485419"/>
              <a:gd name="connsiteX10" fmla="*/ 2376469 w 4805695"/>
              <a:gd name="connsiteY10" fmla="*/ 0 h 48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805695" h="485419" stroke="0" extrusionOk="0">
                <a:moveTo>
                  <a:pt x="4805695" y="480339"/>
                </a:moveTo>
                <a:lnTo>
                  <a:pt x="4618008" y="345450"/>
                </a:lnTo>
                <a:lnTo>
                  <a:pt x="4657311" y="345450"/>
                </a:lnTo>
                <a:cubicBezTo>
                  <a:pt x="4360918" y="140703"/>
                  <a:pt x="3431926" y="0"/>
                  <a:pt x="2376469" y="0"/>
                </a:cubicBezTo>
                <a:lnTo>
                  <a:pt x="2481981" y="1"/>
                </a:lnTo>
                <a:cubicBezTo>
                  <a:pt x="3537438" y="1"/>
                  <a:pt x="4466430" y="140703"/>
                  <a:pt x="4762823" y="345451"/>
                </a:cubicBezTo>
                <a:lnTo>
                  <a:pt x="4802126" y="345450"/>
                </a:lnTo>
                <a:cubicBezTo>
                  <a:pt x="4803316" y="390413"/>
                  <a:pt x="4804505" y="435376"/>
                  <a:pt x="4805695" y="480339"/>
                </a:cubicBezTo>
                <a:close/>
              </a:path>
              <a:path w="4805695" h="485419" fill="darkenLess" stroke="0" extrusionOk="0">
                <a:moveTo>
                  <a:pt x="2429225" y="119"/>
                </a:moveTo>
                <a:cubicBezTo>
                  <a:pt x="1137612" y="5916"/>
                  <a:pt x="105510" y="219210"/>
                  <a:pt x="105510" y="480339"/>
                </a:cubicBezTo>
                <a:lnTo>
                  <a:pt x="0" y="480339"/>
                </a:lnTo>
                <a:cubicBezTo>
                  <a:pt x="0" y="248078"/>
                  <a:pt x="822194" y="49089"/>
                  <a:pt x="1952903" y="7692"/>
                </a:cubicBezTo>
                <a:cubicBezTo>
                  <a:pt x="2110015" y="1940"/>
                  <a:pt x="2269596" y="-597"/>
                  <a:pt x="2429225" y="119"/>
                </a:cubicBezTo>
                <a:close/>
              </a:path>
              <a:path w="4805695" h="485419" fill="none" extrusionOk="0">
                <a:moveTo>
                  <a:pt x="2429225" y="119"/>
                </a:moveTo>
                <a:cubicBezTo>
                  <a:pt x="1137612" y="5916"/>
                  <a:pt x="75030" y="219210"/>
                  <a:pt x="75030" y="480339"/>
                </a:cubicBezTo>
                <a:lnTo>
                  <a:pt x="35560" y="485419"/>
                </a:lnTo>
                <a:cubicBezTo>
                  <a:pt x="35560" y="220136"/>
                  <a:pt x="1063982" y="1"/>
                  <a:pt x="2376470" y="1"/>
                </a:cubicBezTo>
                <a:lnTo>
                  <a:pt x="2481981" y="1"/>
                </a:lnTo>
                <a:cubicBezTo>
                  <a:pt x="3537438" y="1"/>
                  <a:pt x="4466430" y="140703"/>
                  <a:pt x="4762823" y="345451"/>
                </a:cubicBezTo>
                <a:lnTo>
                  <a:pt x="4802126" y="345450"/>
                </a:lnTo>
                <a:cubicBezTo>
                  <a:pt x="4803316" y="390413"/>
                  <a:pt x="4804505" y="435376"/>
                  <a:pt x="4805695" y="480339"/>
                </a:cubicBezTo>
                <a:lnTo>
                  <a:pt x="4618008" y="345450"/>
                </a:lnTo>
                <a:lnTo>
                  <a:pt x="4657311" y="345450"/>
                </a:lnTo>
                <a:cubicBezTo>
                  <a:pt x="4360918" y="140703"/>
                  <a:pt x="3431926" y="0"/>
                  <a:pt x="2376469" y="0"/>
                </a:cubicBezTo>
              </a:path>
            </a:pathLst>
          </a:custGeom>
          <a:gradFill flip="none" rotWithShape="1">
            <a:gsLst>
              <a:gs pos="100000">
                <a:schemeClr val="bg1">
                  <a:alpha val="23000"/>
                </a:schemeClr>
              </a:gs>
              <a:gs pos="43000">
                <a:srgbClr val="26A69A"/>
              </a:gs>
            </a:gsLst>
            <a:path path="rect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00B050"/>
                </a:solidFill>
              </a:rPr>
              <a:t>Réaffectation (aₜ) : </a:t>
            </a:r>
            <a:r>
              <a:rPr lang="fr-FR" dirty="0">
                <a:solidFill>
                  <a:schemeClr val="bg1"/>
                </a:solidFill>
              </a:rPr>
              <a:t>R1 ⇒ Zone B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EA909A1B-CECD-C5A3-4320-3CCF37510671}"/>
              </a:ext>
            </a:extLst>
          </p:cNvPr>
          <p:cNvSpPr txBox="1"/>
          <p:nvPr/>
        </p:nvSpPr>
        <p:spPr>
          <a:xfrm>
            <a:off x="744853" y="9528572"/>
            <a:ext cx="165354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Simulation illustrative — sₜ = (queues A/B/C, positions R/O, temps </a:t>
            </a:r>
            <a:r>
              <a:rPr lang="en-GB" dirty="0" err="1">
                <a:solidFill>
                  <a:schemeClr val="bg1"/>
                </a:solidFill>
              </a:rPr>
              <a:t>d’attente</a:t>
            </a:r>
            <a:r>
              <a:rPr lang="en-GB" dirty="0">
                <a:solidFill>
                  <a:schemeClr val="bg1"/>
                </a:solidFill>
              </a:rPr>
              <a:t>) ; aₜ = </a:t>
            </a:r>
            <a:r>
              <a:rPr lang="en-GB" dirty="0" err="1">
                <a:solidFill>
                  <a:schemeClr val="bg1"/>
                </a:solidFill>
              </a:rPr>
              <a:t>réaffecter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Rk</a:t>
            </a:r>
            <a:r>
              <a:rPr lang="en-GB" dirty="0">
                <a:solidFill>
                  <a:schemeClr val="bg1"/>
                </a:solidFill>
              </a:rPr>
              <a:t>/Ok vers zone X ; rₜ = throughput↑, </a:t>
            </a:r>
            <a:r>
              <a:rPr lang="en-GB" dirty="0" err="1">
                <a:solidFill>
                  <a:schemeClr val="bg1"/>
                </a:solidFill>
              </a:rPr>
              <a:t>latence</a:t>
            </a:r>
            <a:r>
              <a:rPr lang="en-GB" dirty="0">
                <a:solidFill>
                  <a:schemeClr val="bg1"/>
                </a:solidFill>
              </a:rPr>
              <a:t>↓ (</a:t>
            </a:r>
            <a:r>
              <a:rPr lang="en-GB" dirty="0" err="1">
                <a:solidFill>
                  <a:schemeClr val="bg1"/>
                </a:solidFill>
              </a:rPr>
              <a:t>pénalité</a:t>
            </a:r>
            <a:r>
              <a:rPr lang="en-GB" dirty="0">
                <a:solidFill>
                  <a:schemeClr val="bg1"/>
                </a:solidFill>
              </a:rPr>
              <a:t> de distance </a:t>
            </a:r>
            <a:r>
              <a:rPr lang="en-GB" dirty="0" err="1">
                <a:solidFill>
                  <a:schemeClr val="bg1"/>
                </a:solidFill>
              </a:rPr>
              <a:t>si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besoin</a:t>
            </a:r>
            <a:r>
              <a:rPr lang="en-GB" dirty="0">
                <a:solidFill>
                  <a:schemeClr val="bg1"/>
                </a:solidFill>
              </a:rPr>
              <a:t>)</a:t>
            </a:r>
          </a:p>
        </p:txBody>
      </p:sp>
      <p:graphicFrame>
        <p:nvGraphicFramePr>
          <p:cNvPr id="35" name="Tableau 34">
            <a:extLst>
              <a:ext uri="{FF2B5EF4-FFF2-40B4-BE49-F238E27FC236}">
                <a16:creationId xmlns:a16="http://schemas.microsoft.com/office/drawing/2014/main" id="{1CFE17FF-D29B-2ECE-EFC6-45735308A2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2398871"/>
              </p:ext>
            </p:extLst>
          </p:nvPr>
        </p:nvGraphicFramePr>
        <p:xfrm>
          <a:off x="6934200" y="7594616"/>
          <a:ext cx="3659505" cy="1713948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1697354">
                  <a:extLst>
                    <a:ext uri="{9D8B030D-6E8A-4147-A177-3AD203B41FA5}">
                      <a16:colId xmlns:a16="http://schemas.microsoft.com/office/drawing/2014/main" val="4249700372"/>
                    </a:ext>
                  </a:extLst>
                </a:gridCol>
                <a:gridCol w="1962151">
                  <a:extLst>
                    <a:ext uri="{9D8B030D-6E8A-4147-A177-3AD203B41FA5}">
                      <a16:colId xmlns:a16="http://schemas.microsoft.com/office/drawing/2014/main" val="1221096610"/>
                    </a:ext>
                  </a:extLst>
                </a:gridCol>
              </a:tblGrid>
              <a:tr h="428487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Avant </a:t>
                      </a:r>
                    </a:p>
                  </a:txBody>
                  <a:tcPr>
                    <a:solidFill>
                      <a:srgbClr val="E3F2F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Après</a:t>
                      </a:r>
                    </a:p>
                  </a:txBody>
                  <a:tcPr>
                    <a:solidFill>
                      <a:srgbClr val="E3F2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665927"/>
                  </a:ext>
                </a:extLst>
              </a:tr>
              <a:tr h="428487">
                <a:tc>
                  <a:txBody>
                    <a:bodyPr/>
                    <a:lstStyle/>
                    <a:p>
                      <a:pPr algn="ctr"/>
                      <a:r>
                        <a:rPr lang="fr-FR" sz="1800" kern="1200" dirty="0">
                          <a:solidFill>
                            <a:schemeClr val="dk1"/>
                          </a:solidFill>
                        </a:rPr>
                        <a:t>Queue A :</a:t>
                      </a:r>
                      <a:endParaRPr lang="fr-FR" dirty="0"/>
                    </a:p>
                  </a:txBody>
                  <a:tcPr>
                    <a:solidFill>
                      <a:srgbClr val="E3F2F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kern="1200" dirty="0">
                          <a:solidFill>
                            <a:schemeClr val="dk1"/>
                          </a:solidFill>
                        </a:rPr>
                        <a:t>Faible  </a:t>
                      </a:r>
                      <a:r>
                        <a:rPr lang="fr-F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↘</a:t>
                      </a:r>
                      <a:endParaRPr lang="fr-FR" dirty="0"/>
                    </a:p>
                  </a:txBody>
                  <a:tcPr>
                    <a:solidFill>
                      <a:srgbClr val="E3F2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7611800"/>
                  </a:ext>
                </a:extLst>
              </a:tr>
              <a:tr h="4284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kern="1200" dirty="0">
                          <a:solidFill>
                            <a:schemeClr val="dk1"/>
                          </a:solidFill>
                        </a:rPr>
                        <a:t>Queue B</a:t>
                      </a:r>
                      <a:endParaRPr lang="en-GB" dirty="0"/>
                    </a:p>
                  </a:txBody>
                  <a:tcPr>
                    <a:solidFill>
                      <a:srgbClr val="E3F2F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kern="1200" dirty="0">
                          <a:solidFill>
                            <a:schemeClr val="dk1"/>
                          </a:solidFill>
                        </a:rPr>
                        <a:t>Élevé    ↗</a:t>
                      </a:r>
                      <a:endParaRPr lang="fr-FR" dirty="0"/>
                    </a:p>
                  </a:txBody>
                  <a:tcPr>
                    <a:solidFill>
                      <a:srgbClr val="E3F2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9882025"/>
                  </a:ext>
                </a:extLst>
              </a:tr>
              <a:tr h="428487">
                <a:tc>
                  <a:txBody>
                    <a:bodyPr/>
                    <a:lstStyle/>
                    <a:p>
                      <a:pPr algn="ctr"/>
                      <a:r>
                        <a:rPr lang="fr-FR" sz="1800" kern="1200" dirty="0">
                          <a:solidFill>
                            <a:schemeClr val="dk1"/>
                          </a:solidFill>
                        </a:rPr>
                        <a:t>Queue C :</a:t>
                      </a:r>
                      <a:endParaRPr lang="en-GB" dirty="0"/>
                    </a:p>
                  </a:txBody>
                  <a:tcPr>
                    <a:solidFill>
                      <a:srgbClr val="E3F2F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kern="1200" dirty="0">
                          <a:solidFill>
                            <a:schemeClr val="dk1"/>
                          </a:solidFill>
                        </a:rPr>
                        <a:t>Moyen    →</a:t>
                      </a:r>
                      <a:endParaRPr lang="en-GB" dirty="0"/>
                    </a:p>
                  </a:txBody>
                  <a:tcPr>
                    <a:solidFill>
                      <a:srgbClr val="E3F2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2035072"/>
                  </a:ext>
                </a:extLst>
              </a:tr>
            </a:tbl>
          </a:graphicData>
        </a:graphic>
      </p:graphicFrame>
      <p:sp>
        <p:nvSpPr>
          <p:cNvPr id="5" name="Ellipse 4">
            <a:extLst>
              <a:ext uri="{FF2B5EF4-FFF2-40B4-BE49-F238E27FC236}">
                <a16:creationId xmlns:a16="http://schemas.microsoft.com/office/drawing/2014/main" id="{E0958E86-2C95-0237-4159-BCF850586182}"/>
              </a:ext>
            </a:extLst>
          </p:cNvPr>
          <p:cNvSpPr/>
          <p:nvPr/>
        </p:nvSpPr>
        <p:spPr>
          <a:xfrm>
            <a:off x="3778446" y="5722660"/>
            <a:ext cx="457200" cy="4572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b="1" dirty="0"/>
              <a:t>O</a:t>
            </a:r>
            <a:r>
              <a:rPr lang="en-GB" sz="800" b="1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24816077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6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4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86111E-6 1.23457E-7 L 0.10027 -0.06929 C 0.12136 -0.08642 0.15209 -0.09336 0.18369 -0.08843 C 0.21954 -0.08302 0.24775 -0.06667 0.26685 -0.04352 L 0.35903 0.05571 " pathEditMode="relative" rAng="300000" ptsTypes="AAAAA">
                                      <p:cBhvr>
                                        <p:cTn id="84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238" y="-302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8" grpId="0"/>
      <p:bldP spid="19" grpId="0"/>
      <p:bldP spid="20" grpId="0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7" grpId="1" animBg="1"/>
      <p:bldP spid="29" grpId="0" animBg="1"/>
      <p:bldP spid="32" grpId="0" animBg="1"/>
      <p:bldP spid="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25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7259300" y="9220200"/>
            <a:ext cx="152400" cy="19050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3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666750" y="666750"/>
            <a:ext cx="16954500" cy="8953500"/>
            <a:chOff x="0" y="0"/>
            <a:chExt cx="4465383" cy="235812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465383" cy="2358124"/>
            </a:xfrm>
            <a:custGeom>
              <a:avLst/>
              <a:gdLst/>
              <a:ahLst/>
              <a:cxnLst/>
              <a:rect l="l" t="t" r="r" b="b"/>
              <a:pathLst>
                <a:path w="4465383" h="2358124">
                  <a:moveTo>
                    <a:pt x="20548" y="0"/>
                  </a:moveTo>
                  <a:lnTo>
                    <a:pt x="4444835" y="0"/>
                  </a:lnTo>
                  <a:cubicBezTo>
                    <a:pt x="4456183" y="0"/>
                    <a:pt x="4465383" y="9200"/>
                    <a:pt x="4465383" y="20548"/>
                  </a:cubicBezTo>
                  <a:lnTo>
                    <a:pt x="4465383" y="2337575"/>
                  </a:lnTo>
                  <a:cubicBezTo>
                    <a:pt x="4465383" y="2348924"/>
                    <a:pt x="4456183" y="2358124"/>
                    <a:pt x="4444835" y="2358124"/>
                  </a:cubicBezTo>
                  <a:lnTo>
                    <a:pt x="20548" y="2358124"/>
                  </a:lnTo>
                  <a:cubicBezTo>
                    <a:pt x="9200" y="2358124"/>
                    <a:pt x="0" y="2348924"/>
                    <a:pt x="0" y="2337575"/>
                  </a:cubicBezTo>
                  <a:lnTo>
                    <a:pt x="0" y="20548"/>
                  </a:lnTo>
                  <a:cubicBezTo>
                    <a:pt x="0" y="9200"/>
                    <a:pt x="9200" y="0"/>
                    <a:pt x="20548" y="0"/>
                  </a:cubicBezTo>
                  <a:close/>
                </a:path>
              </a:pathLst>
            </a:custGeom>
            <a:solidFill>
              <a:srgbClr val="253A5D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465383" cy="23962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371600" y="522085"/>
            <a:ext cx="13249275" cy="1608207"/>
            <a:chOff x="-571500" y="-1386686"/>
            <a:chExt cx="17665700" cy="2144275"/>
          </a:xfrm>
        </p:grpSpPr>
        <p:sp>
          <p:nvSpPr>
            <p:cNvPr id="7" name="TextBox 7"/>
            <p:cNvSpPr txBox="1"/>
            <p:nvPr/>
          </p:nvSpPr>
          <p:spPr>
            <a:xfrm>
              <a:off x="-571500" y="-1386686"/>
              <a:ext cx="17665700" cy="14773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/>
              <a:r>
                <a:rPr lang="fr-FR" sz="7200" spc="-240" dirty="0">
                  <a:solidFill>
                    <a:srgbClr val="FFFFFF"/>
                  </a:solidFill>
                  <a:latin typeface="Georgia Pro Condensed"/>
                  <a:ea typeface="Georgia Pro Condensed"/>
                  <a:cs typeface="Georgia Pro Condensed"/>
                  <a:sym typeface="Georgia Pro Condensed"/>
                </a:rPr>
                <a:t>Résultats (simulation)</a:t>
              </a:r>
              <a:endParaRPr lang="en-US" sz="7200" spc="-240" dirty="0">
                <a:solidFill>
                  <a:srgbClr val="FFFFFF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endParaRP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-571500" y="244628"/>
              <a:ext cx="17665700" cy="5129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000"/>
                </a:lnSpc>
                <a:spcBef>
                  <a:spcPct val="0"/>
                </a:spcBef>
              </a:pPr>
              <a:r>
                <a:rPr lang="en-GB" sz="2500" b="1" spc="-37" dirty="0">
                  <a:solidFill>
                    <a:srgbClr val="FFFFFF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Throughput ↑ • Decision latency ↓ • </a:t>
              </a:r>
              <a:r>
                <a:rPr lang="en-GB" sz="2500" b="1" spc="-37" dirty="0" err="1">
                  <a:solidFill>
                    <a:srgbClr val="FFFFFF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Robustesse</a:t>
              </a:r>
              <a:r>
                <a:rPr lang="en-GB" sz="2500" b="1" spc="-37" dirty="0">
                  <a:solidFill>
                    <a:srgbClr val="FFFFFF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 sous pics</a:t>
              </a:r>
              <a:endParaRPr lang="en-US" sz="2500" b="1" spc="-37" dirty="0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endParaRPr>
            </a:p>
          </p:txBody>
        </p:sp>
      </p:grpSp>
      <p:sp>
        <p:nvSpPr>
          <p:cNvPr id="18" name="Freeform 18"/>
          <p:cNvSpPr/>
          <p:nvPr/>
        </p:nvSpPr>
        <p:spPr>
          <a:xfrm rot="-3117037">
            <a:off x="16099474" y="8067020"/>
            <a:ext cx="2112604" cy="1859092"/>
          </a:xfrm>
          <a:custGeom>
            <a:avLst/>
            <a:gdLst/>
            <a:ahLst/>
            <a:cxnLst/>
            <a:rect l="l" t="t" r="r" b="b"/>
            <a:pathLst>
              <a:path w="2112604" h="1859092">
                <a:moveTo>
                  <a:pt x="0" y="0"/>
                </a:moveTo>
                <a:lnTo>
                  <a:pt x="2112605" y="0"/>
                </a:lnTo>
                <a:lnTo>
                  <a:pt x="2112605" y="1859092"/>
                </a:lnTo>
                <a:lnTo>
                  <a:pt x="0" y="18590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aphicFrame>
        <p:nvGraphicFramePr>
          <p:cNvPr id="27" name="Graphique 26">
            <a:extLst>
              <a:ext uri="{FF2B5EF4-FFF2-40B4-BE49-F238E27FC236}">
                <a16:creationId xmlns:a16="http://schemas.microsoft.com/office/drawing/2014/main" id="{0AECA41D-6A43-5648-FF2F-E00E051D33B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67443093"/>
              </p:ext>
            </p:extLst>
          </p:nvPr>
        </p:nvGraphicFramePr>
        <p:xfrm>
          <a:off x="1066800" y="3088891"/>
          <a:ext cx="7772400" cy="558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pic>
        <p:nvPicPr>
          <p:cNvPr id="32" name="Image 31">
            <a:extLst>
              <a:ext uri="{FF2B5EF4-FFF2-40B4-BE49-F238E27FC236}">
                <a16:creationId xmlns:a16="http://schemas.microsoft.com/office/drawing/2014/main" id="{54F9D6B9-A72F-BA49-CBCE-D11BF9CBEB2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875" t="24040" b="18749"/>
          <a:stretch>
            <a:fillRect/>
          </a:stretch>
        </p:blipFill>
        <p:spPr>
          <a:xfrm>
            <a:off x="9448801" y="3088891"/>
            <a:ext cx="7543799" cy="561086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254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B804195-319E-1A0F-7CA9-B20A83BA1A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0E4FA1DE-6D92-A69F-D01E-3C5CD5AD71DE}"/>
              </a:ext>
            </a:extLst>
          </p:cNvPr>
          <p:cNvGrpSpPr/>
          <p:nvPr/>
        </p:nvGrpSpPr>
        <p:grpSpPr>
          <a:xfrm>
            <a:off x="0" y="-12700"/>
            <a:ext cx="11201400" cy="10299700"/>
            <a:chOff x="0" y="0"/>
            <a:chExt cx="963348" cy="885799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C8BC82A6-F371-0471-EF7D-ED646C1B1624}"/>
                </a:ext>
              </a:extLst>
            </p:cNvPr>
            <p:cNvSpPr/>
            <p:nvPr/>
          </p:nvSpPr>
          <p:spPr>
            <a:xfrm>
              <a:off x="0" y="0"/>
              <a:ext cx="963348" cy="885799"/>
            </a:xfrm>
            <a:custGeom>
              <a:avLst/>
              <a:gdLst/>
              <a:ahLst/>
              <a:cxnLst/>
              <a:rect l="l" t="t" r="r" b="b"/>
              <a:pathLst>
                <a:path w="963348" h="885799">
                  <a:moveTo>
                    <a:pt x="0" y="0"/>
                  </a:moveTo>
                  <a:lnTo>
                    <a:pt x="963348" y="0"/>
                  </a:lnTo>
                  <a:lnTo>
                    <a:pt x="963348" y="885799"/>
                  </a:lnTo>
                  <a:lnTo>
                    <a:pt x="0" y="885799"/>
                  </a:ln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7" name="TextBox 7">
            <a:extLst>
              <a:ext uri="{FF2B5EF4-FFF2-40B4-BE49-F238E27FC236}">
                <a16:creationId xmlns:a16="http://schemas.microsoft.com/office/drawing/2014/main" id="{5F58F508-26DB-C398-46BE-A956A6A05282}"/>
              </a:ext>
            </a:extLst>
          </p:cNvPr>
          <p:cNvSpPr txBox="1"/>
          <p:nvPr/>
        </p:nvSpPr>
        <p:spPr>
          <a:xfrm>
            <a:off x="666750" y="273769"/>
            <a:ext cx="9754495" cy="10156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/>
            <a:r>
              <a:rPr lang="en-GB" sz="6600" b="1" u="none" strike="noStrike" dirty="0">
                <a:solidFill>
                  <a:srgbClr val="4A90E2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Conclusion &amp; perspectives</a:t>
            </a:r>
            <a:endParaRPr lang="en-US" sz="6600" b="1" u="none" strike="noStrike" dirty="0">
              <a:solidFill>
                <a:srgbClr val="4A90E2"/>
              </a:solidFill>
              <a:latin typeface="Georgia Pro Condensed"/>
              <a:ea typeface="Georgia Pro Condensed"/>
              <a:cs typeface="Georgia Pro Condensed"/>
              <a:sym typeface="Georgia Pro Condensed"/>
            </a:endParaRPr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6173C002-F5E0-322F-E1CE-F0B9B2AD9222}"/>
              </a:ext>
            </a:extLst>
          </p:cNvPr>
          <p:cNvSpPr/>
          <p:nvPr/>
        </p:nvSpPr>
        <p:spPr>
          <a:xfrm rot="-3117037">
            <a:off x="8947742" y="7656091"/>
            <a:ext cx="2112604" cy="1859092"/>
          </a:xfrm>
          <a:custGeom>
            <a:avLst/>
            <a:gdLst/>
            <a:ahLst/>
            <a:cxnLst/>
            <a:rect l="l" t="t" r="r" b="b"/>
            <a:pathLst>
              <a:path w="2112604" h="1859092">
                <a:moveTo>
                  <a:pt x="0" y="0"/>
                </a:moveTo>
                <a:lnTo>
                  <a:pt x="2112604" y="0"/>
                </a:lnTo>
                <a:lnTo>
                  <a:pt x="2112604" y="1859091"/>
                </a:lnTo>
                <a:lnTo>
                  <a:pt x="0" y="185909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8878E00E-7705-7886-BF43-BF9F4A1F5685}"/>
              </a:ext>
            </a:extLst>
          </p:cNvPr>
          <p:cNvSpPr txBox="1"/>
          <p:nvPr/>
        </p:nvSpPr>
        <p:spPr>
          <a:xfrm>
            <a:off x="631581" y="1475143"/>
            <a:ext cx="9265920" cy="3949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  <a:buNone/>
            </a:pPr>
            <a:r>
              <a:rPr lang="fr-FR" sz="2000" b="1" dirty="0">
                <a:effectLst/>
                <a:latin typeface="Helvetica World Bold" panose="020B0604020202020204" charset="-128"/>
                <a:ea typeface="Helvetica World Bold" panose="020B0604020202020204" charset="-128"/>
                <a:cs typeface="Helvetica World Bold" panose="020B0604020202020204" charset="-128"/>
              </a:rPr>
              <a:t>De l’automatisation de workflows aux écosystèmes auto-adaptatifs</a:t>
            </a:r>
            <a:endParaRPr lang="en-GB" sz="2000" dirty="0">
              <a:effectLst/>
              <a:latin typeface="Helvetica World Bold" panose="020B0604020202020204" charset="-128"/>
              <a:ea typeface="Helvetica World Bold" panose="020B0604020202020204" charset="-128"/>
              <a:cs typeface="Helvetica World Bold" panose="020B0604020202020204" charset="-128"/>
            </a:endParaRPr>
          </a:p>
        </p:txBody>
      </p:sp>
      <p:sp>
        <p:nvSpPr>
          <p:cNvPr id="11" name="TextBox 13">
            <a:extLst>
              <a:ext uri="{FF2B5EF4-FFF2-40B4-BE49-F238E27FC236}">
                <a16:creationId xmlns:a16="http://schemas.microsoft.com/office/drawing/2014/main" id="{C1AABB9A-C5EC-7609-B72E-0622CB87E5A1}"/>
              </a:ext>
            </a:extLst>
          </p:cNvPr>
          <p:cNvSpPr txBox="1"/>
          <p:nvPr/>
        </p:nvSpPr>
        <p:spPr>
          <a:xfrm>
            <a:off x="666750" y="2599848"/>
            <a:ext cx="10153650" cy="64633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fr-FR" sz="2800" b="1" dirty="0">
                <a:solidFill>
                  <a:srgbClr val="091929"/>
                </a:solidFill>
              </a:rPr>
              <a:t>Ce que nous apportons : </a:t>
            </a:r>
            <a:r>
              <a:rPr lang="fr-FR" sz="2800" dirty="0">
                <a:solidFill>
                  <a:srgbClr val="091929"/>
                </a:solidFill>
              </a:rPr>
              <a:t>un cadre hybride (Process Mining + RL + exécution décentralisée) pour optimiser et reconfigurer les processus en temps réel avec intervention humaine minimale.</a:t>
            </a:r>
          </a:p>
          <a:p>
            <a:endParaRPr lang="fr-FR" sz="2800" dirty="0">
              <a:solidFill>
                <a:srgbClr val="091929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fr-FR" sz="2800" b="1" dirty="0">
                <a:solidFill>
                  <a:srgbClr val="091929"/>
                </a:solidFill>
              </a:rPr>
              <a:t>Ce que montre la simulation : </a:t>
            </a:r>
            <a:r>
              <a:rPr lang="fr-FR" sz="2800" dirty="0" err="1">
                <a:solidFill>
                  <a:srgbClr val="091929"/>
                </a:solidFill>
              </a:rPr>
              <a:t>throughput</a:t>
            </a:r>
            <a:r>
              <a:rPr lang="fr-FR" sz="2800" dirty="0">
                <a:solidFill>
                  <a:srgbClr val="091929"/>
                </a:solidFill>
              </a:rPr>
              <a:t> ↑, latence décisionnelle ↓, robustesse ↑ sous pics/perturbations (entrepôt réaffectation dynamique).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fr-FR" sz="2800" dirty="0">
              <a:solidFill>
                <a:srgbClr val="091929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fr-FR" sz="2800" b="1" dirty="0">
                <a:solidFill>
                  <a:srgbClr val="091929"/>
                </a:solidFill>
              </a:rPr>
              <a:t>Ce que cela implique : </a:t>
            </a:r>
            <a:r>
              <a:rPr lang="fr-FR" sz="2800" dirty="0">
                <a:solidFill>
                  <a:srgbClr val="091929"/>
                </a:solidFill>
              </a:rPr>
              <a:t>passage du contrôle centralisé aux processus </a:t>
            </a:r>
            <a:r>
              <a:rPr lang="fr-FR" sz="2800" dirty="0" err="1">
                <a:solidFill>
                  <a:srgbClr val="091929"/>
                </a:solidFill>
              </a:rPr>
              <a:t>auto-organisés</a:t>
            </a:r>
            <a:r>
              <a:rPr lang="fr-FR" sz="2800" dirty="0">
                <a:solidFill>
                  <a:srgbClr val="091929"/>
                </a:solidFill>
              </a:rPr>
              <a:t> pour </a:t>
            </a:r>
            <a:r>
              <a:rPr lang="fr-FR" sz="2800" dirty="0" err="1">
                <a:solidFill>
                  <a:srgbClr val="091929"/>
                </a:solidFill>
              </a:rPr>
              <a:t>Industry</a:t>
            </a:r>
            <a:r>
              <a:rPr lang="fr-FR" sz="2800" dirty="0">
                <a:solidFill>
                  <a:srgbClr val="091929"/>
                </a:solidFill>
              </a:rPr>
              <a:t> 4.0, smart </a:t>
            </a:r>
            <a:r>
              <a:rPr lang="fr-FR" sz="2800" dirty="0" err="1">
                <a:solidFill>
                  <a:srgbClr val="091929"/>
                </a:solidFill>
              </a:rPr>
              <a:t>manufacturing</a:t>
            </a:r>
            <a:r>
              <a:rPr lang="fr-FR" sz="2800" dirty="0">
                <a:solidFill>
                  <a:srgbClr val="091929"/>
                </a:solidFill>
              </a:rPr>
              <a:t>, </a:t>
            </a:r>
            <a:r>
              <a:rPr lang="fr-FR" sz="2800" dirty="0" err="1">
                <a:solidFill>
                  <a:srgbClr val="091929"/>
                </a:solidFill>
              </a:rPr>
              <a:t>supply</a:t>
            </a:r>
            <a:r>
              <a:rPr lang="fr-FR" sz="2800" dirty="0">
                <a:solidFill>
                  <a:srgbClr val="091929"/>
                </a:solidFill>
              </a:rPr>
              <a:t> </a:t>
            </a:r>
            <a:r>
              <a:rPr lang="fr-FR" sz="2800" dirty="0" err="1">
                <a:solidFill>
                  <a:srgbClr val="091929"/>
                </a:solidFill>
              </a:rPr>
              <a:t>chain</a:t>
            </a:r>
            <a:r>
              <a:rPr lang="fr-FR" sz="2800" dirty="0">
                <a:solidFill>
                  <a:srgbClr val="091929"/>
                </a:solidFill>
              </a:rPr>
              <a:t> </a:t>
            </a:r>
            <a:r>
              <a:rPr lang="fr-FR" sz="2800" dirty="0" err="1">
                <a:solidFill>
                  <a:srgbClr val="091929"/>
                </a:solidFill>
              </a:rPr>
              <a:t>resilience</a:t>
            </a:r>
            <a:r>
              <a:rPr lang="fr-FR" sz="2800" dirty="0">
                <a:solidFill>
                  <a:srgbClr val="091929"/>
                </a:solidFill>
              </a:rPr>
              <a:t>.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fr-FR" sz="2800" dirty="0">
              <a:solidFill>
                <a:srgbClr val="091929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fr-FR" sz="2800" b="1" dirty="0">
                <a:solidFill>
                  <a:srgbClr val="091929"/>
                </a:solidFill>
              </a:rPr>
              <a:t>Limites &amp; prochaines étapes : </a:t>
            </a:r>
            <a:r>
              <a:rPr lang="fr-FR" sz="2800" dirty="0">
                <a:solidFill>
                  <a:srgbClr val="091929"/>
                </a:solidFill>
              </a:rPr>
              <a:t>de la simulation au pilote réel, scalabilité multi-agents, KPI étendus (SLA, coûts, énergie), intégration IT/OT.</a:t>
            </a:r>
          </a:p>
        </p:txBody>
      </p:sp>
      <p:grpSp>
        <p:nvGrpSpPr>
          <p:cNvPr id="6" name="Group 2">
            <a:extLst>
              <a:ext uri="{FF2B5EF4-FFF2-40B4-BE49-F238E27FC236}">
                <a16:creationId xmlns:a16="http://schemas.microsoft.com/office/drawing/2014/main" id="{15DF637A-0727-235A-B212-0E636CD43F35}"/>
              </a:ext>
            </a:extLst>
          </p:cNvPr>
          <p:cNvGrpSpPr/>
          <p:nvPr/>
        </p:nvGrpSpPr>
        <p:grpSpPr>
          <a:xfrm>
            <a:off x="10820400" y="2074639"/>
            <a:ext cx="7060315" cy="5695950"/>
            <a:chOff x="0" y="0"/>
            <a:chExt cx="1253399" cy="1011187"/>
          </a:xfrm>
        </p:grpSpPr>
        <p:sp>
          <p:nvSpPr>
            <p:cNvPr id="9" name="Freeform 3">
              <a:extLst>
                <a:ext uri="{FF2B5EF4-FFF2-40B4-BE49-F238E27FC236}">
                  <a16:creationId xmlns:a16="http://schemas.microsoft.com/office/drawing/2014/main" id="{2234E63F-E2F1-8DEA-D081-FB81C31DC7AB}"/>
                </a:ext>
              </a:extLst>
            </p:cNvPr>
            <p:cNvSpPr/>
            <p:nvPr/>
          </p:nvSpPr>
          <p:spPr>
            <a:xfrm>
              <a:off x="0" y="0"/>
              <a:ext cx="1253399" cy="1011187"/>
            </a:xfrm>
            <a:custGeom>
              <a:avLst/>
              <a:gdLst/>
              <a:ahLst/>
              <a:cxnLst/>
              <a:rect l="l" t="t" r="r" b="b"/>
              <a:pathLst>
                <a:path w="1253399" h="1011187">
                  <a:moveTo>
                    <a:pt x="18600" y="0"/>
                  </a:moveTo>
                  <a:lnTo>
                    <a:pt x="1234799" y="0"/>
                  </a:lnTo>
                  <a:cubicBezTo>
                    <a:pt x="1239732" y="0"/>
                    <a:pt x="1244463" y="1960"/>
                    <a:pt x="1247951" y="5448"/>
                  </a:cubicBezTo>
                  <a:cubicBezTo>
                    <a:pt x="1251439" y="8936"/>
                    <a:pt x="1253399" y="13667"/>
                    <a:pt x="1253399" y="18600"/>
                  </a:cubicBezTo>
                  <a:lnTo>
                    <a:pt x="1253399" y="992587"/>
                  </a:lnTo>
                  <a:cubicBezTo>
                    <a:pt x="1253399" y="997520"/>
                    <a:pt x="1251439" y="1002251"/>
                    <a:pt x="1247951" y="1005739"/>
                  </a:cubicBezTo>
                  <a:cubicBezTo>
                    <a:pt x="1244463" y="1009227"/>
                    <a:pt x="1239732" y="1011187"/>
                    <a:pt x="1234799" y="1011187"/>
                  </a:cubicBezTo>
                  <a:lnTo>
                    <a:pt x="18600" y="1011187"/>
                  </a:lnTo>
                  <a:cubicBezTo>
                    <a:pt x="13667" y="1011187"/>
                    <a:pt x="8936" y="1009227"/>
                    <a:pt x="5448" y="1005739"/>
                  </a:cubicBezTo>
                  <a:cubicBezTo>
                    <a:pt x="1960" y="1002251"/>
                    <a:pt x="0" y="997520"/>
                    <a:pt x="0" y="992587"/>
                  </a:cubicBezTo>
                  <a:lnTo>
                    <a:pt x="0" y="18600"/>
                  </a:lnTo>
                  <a:cubicBezTo>
                    <a:pt x="0" y="13667"/>
                    <a:pt x="1960" y="8936"/>
                    <a:pt x="5448" y="5448"/>
                  </a:cubicBezTo>
                  <a:cubicBezTo>
                    <a:pt x="8936" y="1960"/>
                    <a:pt x="13667" y="0"/>
                    <a:pt x="18600" y="0"/>
                  </a:cubicBezTo>
                  <a:close/>
                </a:path>
              </a:pathLst>
            </a:custGeom>
            <a:blipFill>
              <a:blip r:embed="rId5"/>
              <a:stretch>
                <a:fillRect l="-109" r="-109"/>
              </a:stretch>
            </a:blipFill>
            <a:ln cap="sq">
              <a:noFill/>
              <a:prstDash val="solid"/>
              <a:miter/>
            </a:ln>
          </p:spPr>
        </p:sp>
      </p:grpSp>
    </p:spTree>
    <p:extLst>
      <p:ext uri="{BB962C8B-B14F-4D97-AF65-F5344CB8AC3E}">
        <p14:creationId xmlns:p14="http://schemas.microsoft.com/office/powerpoint/2010/main" val="1192212187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712</TotalTime>
  <Words>3258</Words>
  <Application>Microsoft Office PowerPoint</Application>
  <PresentationFormat>Personnalisé</PresentationFormat>
  <Paragraphs>328</Paragraphs>
  <Slides>11</Slides>
  <Notes>10</Notes>
  <HiddenSlides>0</HiddenSlides>
  <MMClips>0</MMClips>
  <ScaleCrop>false</ScaleCrop>
  <HeadingPairs>
    <vt:vector size="6" baseType="variant">
      <vt:variant>
        <vt:lpstr>Polices utilisées</vt:lpstr>
      </vt:variant>
      <vt:variant>
        <vt:i4>10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11</vt:i4>
      </vt:variant>
    </vt:vector>
  </HeadingPairs>
  <TitlesOfParts>
    <vt:vector size="22" baseType="lpstr">
      <vt:lpstr>Carlito</vt:lpstr>
      <vt:lpstr>Wingdings</vt:lpstr>
      <vt:lpstr>Calibri</vt:lpstr>
      <vt:lpstr>Georgia Pro Condensed</vt:lpstr>
      <vt:lpstr>Courier New</vt:lpstr>
      <vt:lpstr>Radley Italics</vt:lpstr>
      <vt:lpstr>Arial</vt:lpstr>
      <vt:lpstr>Cambria Math</vt:lpstr>
      <vt:lpstr>Helvetica World</vt:lpstr>
      <vt:lpstr>Helvetica World Bold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- Autonomous Optimization Processes</dc:title>
  <dc:description>Presentation - Autonomous Optimization Processes</dc:description>
  <cp:lastModifiedBy>AYOUB KASSIMI</cp:lastModifiedBy>
  <cp:revision>25</cp:revision>
  <dcterms:created xsi:type="dcterms:W3CDTF">2006-08-16T00:00:00Z</dcterms:created>
  <dcterms:modified xsi:type="dcterms:W3CDTF">2025-12-10T22:06:10Z</dcterms:modified>
  <dc:identifier>DAG5cXEESRs</dc:identifier>
</cp:coreProperties>
</file>